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82" r:id="rId3"/>
    <p:sldId id="265" r:id="rId4"/>
    <p:sldId id="268" r:id="rId5"/>
    <p:sldId id="266" r:id="rId6"/>
    <p:sldId id="267" r:id="rId7"/>
    <p:sldId id="269" r:id="rId8"/>
    <p:sldId id="270" r:id="rId9"/>
    <p:sldId id="271" r:id="rId10"/>
    <p:sldId id="272" r:id="rId11"/>
    <p:sldId id="273" r:id="rId12"/>
    <p:sldId id="274" r:id="rId13"/>
    <p:sldId id="276" r:id="rId14"/>
    <p:sldId id="263" r:id="rId15"/>
    <p:sldId id="277" r:id="rId16"/>
    <p:sldId id="278" r:id="rId17"/>
    <p:sldId id="260" r:id="rId18"/>
    <p:sldId id="279" r:id="rId19"/>
    <p:sldId id="259" r:id="rId20"/>
    <p:sldId id="280"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3"/>
    <p:restoredTop sz="81013"/>
  </p:normalViewPr>
  <p:slideViewPr>
    <p:cSldViewPr snapToGrid="0">
      <p:cViewPr varScale="1">
        <p:scale>
          <a:sx n="88" d="100"/>
          <a:sy n="88" d="100"/>
        </p:scale>
        <p:origin x="176" y="416"/>
      </p:cViewPr>
      <p:guideLst/>
    </p:cSldViewPr>
  </p:slideViewPr>
  <p:notesTextViewPr>
    <p:cViewPr>
      <p:scale>
        <a:sx n="1" d="1"/>
        <a:sy n="1" d="1"/>
      </p:scale>
      <p:origin x="0" y="-25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98C5C-464D-7248-9297-14B0E65BD4F6}" type="datetimeFigureOut">
              <a:rPr lang="en-US" smtClean="0"/>
              <a:t>10/3/25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4F60D-2E63-6E49-AB69-D9CE584B0E53}" type="slidenum">
              <a:rPr lang="en-US" smtClean="0"/>
              <a:t>‹#›</a:t>
            </a:fld>
            <a:endParaRPr lang="en-US"/>
          </a:p>
        </p:txBody>
      </p:sp>
    </p:spTree>
    <p:extLst>
      <p:ext uri="{BB962C8B-B14F-4D97-AF65-F5344CB8AC3E}">
        <p14:creationId xmlns:p14="http://schemas.microsoft.com/office/powerpoint/2010/main" val="2648269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Hello everyone. My name is Emily Picinich, and I’ll be presenting my project on </a:t>
            </a:r>
            <a:r>
              <a:rPr lang="en-US" sz="1200" b="0" i="1" u="none" strike="noStrike" kern="1200" dirty="0">
                <a:solidFill>
                  <a:schemeClr val="tx1"/>
                </a:solidFill>
                <a:effectLst/>
                <a:latin typeface="+mn-lt"/>
                <a:ea typeface="+mn-ea"/>
                <a:cs typeface="+mn-cs"/>
              </a:rPr>
              <a:t>Predicting Sales Trends and Consumer Preferences on Amazon</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goal of this analysis was to better understand what factors drive consumer purchasing behavior on Amazon and how predictive models can help sellers make more informed decisions.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the end, I hope to provide not only technical findings but also practical takeaways that could apply to e-commerce strategy more broadly. Let’s get started.</a:t>
            </a:r>
          </a:p>
          <a:p>
            <a:endParaRPr lang="en-US" dirty="0"/>
          </a:p>
        </p:txBody>
      </p:sp>
      <p:sp>
        <p:nvSpPr>
          <p:cNvPr id="4" name="Slide Number Placeholder 3"/>
          <p:cNvSpPr>
            <a:spLocks noGrp="1"/>
          </p:cNvSpPr>
          <p:nvPr>
            <p:ph type="sldNum" sz="quarter" idx="5"/>
          </p:nvPr>
        </p:nvSpPr>
        <p:spPr/>
        <p:txBody>
          <a:bodyPr/>
          <a:lstStyle/>
          <a:p>
            <a:fld id="{C594F60D-2E63-6E49-AB69-D9CE584B0E53}" type="slidenum">
              <a:rPr lang="en-US" smtClean="0"/>
              <a:t>1</a:t>
            </a:fld>
            <a:endParaRPr lang="en-US"/>
          </a:p>
        </p:txBody>
      </p:sp>
    </p:spTree>
    <p:extLst>
      <p:ext uri="{BB962C8B-B14F-4D97-AF65-F5344CB8AC3E}">
        <p14:creationId xmlns:p14="http://schemas.microsoft.com/office/powerpoint/2010/main" val="43078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chart shows that most products have between 10 and 10,000 reviews, giving buyers enough feedback. But there’s a long tail; some items have over 100,000 reviews, while others have very few. This reflects a ‘winner-takes-most’ pattern, where a small group of products dominate visibility. Next, we’ll see if this same trend appears in sales.</a:t>
            </a:r>
          </a:p>
        </p:txBody>
      </p:sp>
      <p:sp>
        <p:nvSpPr>
          <p:cNvPr id="4" name="Slide Number Placeholder 3"/>
          <p:cNvSpPr>
            <a:spLocks noGrp="1"/>
          </p:cNvSpPr>
          <p:nvPr>
            <p:ph type="sldNum" sz="quarter" idx="5"/>
          </p:nvPr>
        </p:nvSpPr>
        <p:spPr/>
        <p:txBody>
          <a:bodyPr/>
          <a:lstStyle/>
          <a:p>
            <a:fld id="{C594F60D-2E63-6E49-AB69-D9CE584B0E53}" type="slidenum">
              <a:rPr lang="en-US" smtClean="0"/>
              <a:t>10</a:t>
            </a:fld>
            <a:endParaRPr lang="en-US"/>
          </a:p>
        </p:txBody>
      </p:sp>
    </p:spTree>
    <p:extLst>
      <p:ext uri="{BB962C8B-B14F-4D97-AF65-F5344CB8AC3E}">
        <p14:creationId xmlns:p14="http://schemas.microsoft.com/office/powerpoint/2010/main" val="1055352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chart explores the link between reviews and purchases. On the log–log scale, we see a clear positive relationship, where products with more reviews generally also have more purchases, and the correlation is fairly strong at about 0.59.</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we also see here is that purchases grow </a:t>
            </a:r>
            <a:r>
              <a:rPr lang="en-US" sz="1200" b="0" i="0" u="none" strike="noStrike" kern="1200" dirty="0" err="1">
                <a:solidFill>
                  <a:schemeClr val="tx1"/>
                </a:solidFill>
                <a:effectLst/>
                <a:latin typeface="+mn-lt"/>
                <a:ea typeface="+mn-ea"/>
                <a:cs typeface="+mn-cs"/>
              </a:rPr>
              <a:t>sublinearly</a:t>
            </a:r>
            <a:r>
              <a:rPr lang="en-US" sz="1200" b="0" i="0" u="none" strike="noStrike" kern="1200" dirty="0">
                <a:solidFill>
                  <a:schemeClr val="tx1"/>
                </a:solidFill>
                <a:effectLst/>
                <a:latin typeface="+mn-lt"/>
                <a:ea typeface="+mn-ea"/>
                <a:cs typeface="+mn-cs"/>
              </a:rPr>
              <a:t> with reviews. So reviews definitely help drive sales, but there are diminishing returns. In other words, reviews are a strong signal of popularity, but not a one-to-one driver of purchases.</a:t>
            </a:r>
          </a:p>
        </p:txBody>
      </p:sp>
      <p:sp>
        <p:nvSpPr>
          <p:cNvPr id="4" name="Slide Number Placeholder 3"/>
          <p:cNvSpPr>
            <a:spLocks noGrp="1"/>
          </p:cNvSpPr>
          <p:nvPr>
            <p:ph type="sldNum" sz="quarter" idx="5"/>
          </p:nvPr>
        </p:nvSpPr>
        <p:spPr/>
        <p:txBody>
          <a:bodyPr/>
          <a:lstStyle/>
          <a:p>
            <a:fld id="{C594F60D-2E63-6E49-AB69-D9CE584B0E53}" type="slidenum">
              <a:rPr lang="en-US" smtClean="0"/>
              <a:t>11</a:t>
            </a:fld>
            <a:endParaRPr lang="en-US"/>
          </a:p>
        </p:txBody>
      </p:sp>
    </p:spTree>
    <p:extLst>
      <p:ext uri="{BB962C8B-B14F-4D97-AF65-F5344CB8AC3E}">
        <p14:creationId xmlns:p14="http://schemas.microsoft.com/office/powerpoint/2010/main" val="1720906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scatterplot shows that ratings consistently cluster between 4 and 5 stars. Products with only a few reviews are more volatile, but as review counts grow, ratings stabilize around 4.2 to 4.6. The main takeaway is that ratings are overwhelmingly positive and stable, so they don’t strongly distinguish successful products since most items are highly rated.</a:t>
            </a:r>
            <a:endParaRPr lang="en-US" dirty="0"/>
          </a:p>
        </p:txBody>
      </p:sp>
      <p:sp>
        <p:nvSpPr>
          <p:cNvPr id="4" name="Slide Number Placeholder 3"/>
          <p:cNvSpPr>
            <a:spLocks noGrp="1"/>
          </p:cNvSpPr>
          <p:nvPr>
            <p:ph type="sldNum" sz="quarter" idx="5"/>
          </p:nvPr>
        </p:nvSpPr>
        <p:spPr/>
        <p:txBody>
          <a:bodyPr/>
          <a:lstStyle/>
          <a:p>
            <a:fld id="{C594F60D-2E63-6E49-AB69-D9CE584B0E53}" type="slidenum">
              <a:rPr lang="en-US" smtClean="0"/>
              <a:t>12</a:t>
            </a:fld>
            <a:endParaRPr lang="en-US"/>
          </a:p>
        </p:txBody>
      </p:sp>
    </p:spTree>
    <p:extLst>
      <p:ext uri="{BB962C8B-B14F-4D97-AF65-F5344CB8AC3E}">
        <p14:creationId xmlns:p14="http://schemas.microsoft.com/office/powerpoint/2010/main" val="2897641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we look at pricing across the dataset, most products fall in the affordable range, between about ten and one hundred dollars, with a median around seventy to seventy-five. There are a handful of extreme outliers priced over a thousand, even as high as five thousand, but these are rare. The distribution is highly skewed, and after applying a log transformation, it becomes clear that affordability dominates, as the dataset mostly reflects low to mid-priced items, which drive the bulk of sales.</a:t>
            </a:r>
            <a:endParaRPr lang="en-US" dirty="0"/>
          </a:p>
        </p:txBody>
      </p:sp>
      <p:sp>
        <p:nvSpPr>
          <p:cNvPr id="4" name="Slide Number Placeholder 3"/>
          <p:cNvSpPr>
            <a:spLocks noGrp="1"/>
          </p:cNvSpPr>
          <p:nvPr>
            <p:ph type="sldNum" sz="quarter" idx="5"/>
          </p:nvPr>
        </p:nvSpPr>
        <p:spPr/>
        <p:txBody>
          <a:bodyPr/>
          <a:lstStyle/>
          <a:p>
            <a:fld id="{C594F60D-2E63-6E49-AB69-D9CE584B0E53}" type="slidenum">
              <a:rPr lang="en-US" smtClean="0"/>
              <a:t>13</a:t>
            </a:fld>
            <a:endParaRPr lang="en-US"/>
          </a:p>
        </p:txBody>
      </p:sp>
    </p:spTree>
    <p:extLst>
      <p:ext uri="{BB962C8B-B14F-4D97-AF65-F5344CB8AC3E}">
        <p14:creationId xmlns:p14="http://schemas.microsoft.com/office/powerpoint/2010/main" val="3055725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chart shows that ratings stay consistently high, around 4.3 to 4.6 stars, across all price ranges. Cheaper products are tightly clustered, while expensive ones show slightly more variation, likely from stricter expectations. Overall, price doesn’t strongly predict ratings since most products receive positive feedback.</a:t>
            </a:r>
            <a:endParaRPr lang="en-US" dirty="0"/>
          </a:p>
        </p:txBody>
      </p:sp>
      <p:sp>
        <p:nvSpPr>
          <p:cNvPr id="4" name="Slide Number Placeholder 3"/>
          <p:cNvSpPr>
            <a:spLocks noGrp="1"/>
          </p:cNvSpPr>
          <p:nvPr>
            <p:ph type="sldNum" sz="quarter" idx="5"/>
          </p:nvPr>
        </p:nvSpPr>
        <p:spPr/>
        <p:txBody>
          <a:bodyPr/>
          <a:lstStyle/>
          <a:p>
            <a:fld id="{C594F60D-2E63-6E49-AB69-D9CE584B0E53}" type="slidenum">
              <a:rPr lang="en-US" smtClean="0"/>
              <a:t>14</a:t>
            </a:fld>
            <a:endParaRPr lang="en-US"/>
          </a:p>
        </p:txBody>
      </p:sp>
    </p:spTree>
    <p:extLst>
      <p:ext uri="{BB962C8B-B14F-4D97-AF65-F5344CB8AC3E}">
        <p14:creationId xmlns:p14="http://schemas.microsoft.com/office/powerpoint/2010/main" val="1148771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chart shows the count of Best Seller badges across products. The majority of items don’t have any badge at all, which means badges are relatively rare in the dataset. Badges like Best Seller or Amazon’s Choice do exist, but they’re exceptions rather than the rule. Because of this, their influence may be concentrated in specific niches or categories rather than affecting the broader market. That said, when badges do appear, they can serve as powerful signals of credibility and visibility. </a:t>
            </a:r>
            <a:endParaRPr lang="en-US" dirty="0"/>
          </a:p>
        </p:txBody>
      </p:sp>
      <p:sp>
        <p:nvSpPr>
          <p:cNvPr id="4" name="Slide Number Placeholder 3"/>
          <p:cNvSpPr>
            <a:spLocks noGrp="1"/>
          </p:cNvSpPr>
          <p:nvPr>
            <p:ph type="sldNum" sz="quarter" idx="5"/>
          </p:nvPr>
        </p:nvSpPr>
        <p:spPr/>
        <p:txBody>
          <a:bodyPr/>
          <a:lstStyle/>
          <a:p>
            <a:fld id="{C594F60D-2E63-6E49-AB69-D9CE584B0E53}" type="slidenum">
              <a:rPr lang="en-US" smtClean="0"/>
              <a:t>15</a:t>
            </a:fld>
            <a:endParaRPr lang="en-US"/>
          </a:p>
        </p:txBody>
      </p:sp>
    </p:spTree>
    <p:extLst>
      <p:ext uri="{BB962C8B-B14F-4D97-AF65-F5344CB8AC3E}">
        <p14:creationId xmlns:p14="http://schemas.microsoft.com/office/powerpoint/2010/main" val="706511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analysis shows that not all badges are equal. The Best Seller badge has the strongest impact, driving the highest purchases and reviews. Amazon’s Choice and Limited Time Deal help somewhat, but most other badges, including discount tags, show little effect. Overall, Best Seller stands out as the most powerful credibility signal.</a:t>
            </a:r>
            <a:endParaRPr lang="en-US" dirty="0"/>
          </a:p>
        </p:txBody>
      </p:sp>
      <p:sp>
        <p:nvSpPr>
          <p:cNvPr id="4" name="Slide Number Placeholder 3"/>
          <p:cNvSpPr>
            <a:spLocks noGrp="1"/>
          </p:cNvSpPr>
          <p:nvPr>
            <p:ph type="sldNum" sz="quarter" idx="5"/>
          </p:nvPr>
        </p:nvSpPr>
        <p:spPr/>
        <p:txBody>
          <a:bodyPr/>
          <a:lstStyle/>
          <a:p>
            <a:fld id="{C594F60D-2E63-6E49-AB69-D9CE584B0E53}" type="slidenum">
              <a:rPr lang="en-US" smtClean="0"/>
              <a:t>16</a:t>
            </a:fld>
            <a:endParaRPr lang="en-US"/>
          </a:p>
        </p:txBody>
      </p:sp>
    </p:spTree>
    <p:extLst>
      <p:ext uri="{BB962C8B-B14F-4D97-AF65-F5344CB8AC3E}">
        <p14:creationId xmlns:p14="http://schemas.microsoft.com/office/powerpoint/2010/main" val="2973072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1F7B-5A03-FEE7-5391-93FF6DA97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AC2F5-F3E0-4ACD-2799-8206101F5D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5D8060-5E31-52AC-5074-66D19F91A300}"/>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Random Forest model that I tested to predict purchases achieved excellent results. On the training set, it reached an R² of 0.97 with a very low error, which shows it can fit the data very well. On the test set, the R² dropped slightly to 0.91 and the error increased to about 1,700. This gap indicates some overfitting, which is expected for Random Forests since they can memorize patterns. However, because the difference between training and testing performance is relatively small, the model is still generalizing well overall. </a:t>
            </a:r>
            <a:endParaRPr lang="en-US" dirty="0"/>
          </a:p>
        </p:txBody>
      </p:sp>
      <p:sp>
        <p:nvSpPr>
          <p:cNvPr id="4" name="Slide Number Placeholder 3">
            <a:extLst>
              <a:ext uri="{FF2B5EF4-FFF2-40B4-BE49-F238E27FC236}">
                <a16:creationId xmlns:a16="http://schemas.microsoft.com/office/drawing/2014/main" id="{C84E8A6D-1459-2A7D-5F51-8334B380613F}"/>
              </a:ext>
            </a:extLst>
          </p:cNvPr>
          <p:cNvSpPr>
            <a:spLocks noGrp="1"/>
          </p:cNvSpPr>
          <p:nvPr>
            <p:ph type="sldNum" sz="quarter" idx="5"/>
          </p:nvPr>
        </p:nvSpPr>
        <p:spPr/>
        <p:txBody>
          <a:bodyPr/>
          <a:lstStyle/>
          <a:p>
            <a:fld id="{C594F60D-2E63-6E49-AB69-D9CE584B0E53}" type="slidenum">
              <a:rPr lang="en-US" smtClean="0"/>
              <a:t>17</a:t>
            </a:fld>
            <a:endParaRPr lang="en-US"/>
          </a:p>
        </p:txBody>
      </p:sp>
    </p:spTree>
    <p:extLst>
      <p:ext uri="{BB962C8B-B14F-4D97-AF65-F5344CB8AC3E}">
        <p14:creationId xmlns:p14="http://schemas.microsoft.com/office/powerpoint/2010/main" val="619644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7A586-F69A-1D0E-28CD-37D1A07958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04260-1123-2063-62C8-D108DAA927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C049F-FD24-D5E1-D072-3D7FA8A388E1}"/>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we look at feature importances from the Random Forest model, it becomes clear that price is by far the most important factor driving purchase activity. Specifically, current or discounted price has the strongest impact, while listed price also plays a meaningful but smaller role. Other factors such as ratings, sponsorship, and best-seller badges contribute to sales, but their influence is much weaker compared to price. Sustainability badges and certain niche labels show almost no effect, suggesting they appeal to smaller audiences but don’t move overall sales significantly. From a business perspective, this reinforces that pricing is the most effective lever for influencing purchase behavior.</a:t>
            </a:r>
            <a:endParaRPr lang="en-US" dirty="0"/>
          </a:p>
        </p:txBody>
      </p:sp>
      <p:sp>
        <p:nvSpPr>
          <p:cNvPr id="4" name="Slide Number Placeholder 3">
            <a:extLst>
              <a:ext uri="{FF2B5EF4-FFF2-40B4-BE49-F238E27FC236}">
                <a16:creationId xmlns:a16="http://schemas.microsoft.com/office/drawing/2014/main" id="{FB54FC5B-B88F-0423-A3CC-728D5B77D7C4}"/>
              </a:ext>
            </a:extLst>
          </p:cNvPr>
          <p:cNvSpPr>
            <a:spLocks noGrp="1"/>
          </p:cNvSpPr>
          <p:nvPr>
            <p:ph type="sldNum" sz="quarter" idx="5"/>
          </p:nvPr>
        </p:nvSpPr>
        <p:spPr/>
        <p:txBody>
          <a:bodyPr/>
          <a:lstStyle/>
          <a:p>
            <a:fld id="{C594F60D-2E63-6E49-AB69-D9CE584B0E53}" type="slidenum">
              <a:rPr lang="en-US" smtClean="0"/>
              <a:t>18</a:t>
            </a:fld>
            <a:endParaRPr lang="en-US"/>
          </a:p>
        </p:txBody>
      </p:sp>
    </p:spTree>
    <p:extLst>
      <p:ext uri="{BB962C8B-B14F-4D97-AF65-F5344CB8AC3E}">
        <p14:creationId xmlns:p14="http://schemas.microsoft.com/office/powerpoint/2010/main" val="382025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41C9F-5928-500B-F1E0-A5A45E3D7B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B309F-2A6A-2E45-6CEA-38CC2DFC3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51E20-3E08-AD1B-B19F-B8F2B3A2D228}"/>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Gradient Boosting explains about 86% of the variance in training data and 82% in testing, with moderate prediction errors. Compared to Random Forest, it achieves lower raw accuracy but shows smaller gaps between train and test performance, indicating stronger robustness and less overfitting.</a:t>
            </a:r>
          </a:p>
          <a:p>
            <a:endParaRPr lang="en-US" dirty="0"/>
          </a:p>
        </p:txBody>
      </p:sp>
      <p:sp>
        <p:nvSpPr>
          <p:cNvPr id="4" name="Slide Number Placeholder 3">
            <a:extLst>
              <a:ext uri="{FF2B5EF4-FFF2-40B4-BE49-F238E27FC236}">
                <a16:creationId xmlns:a16="http://schemas.microsoft.com/office/drawing/2014/main" id="{69D89AE6-8A92-C337-C59F-5672EE869A53}"/>
              </a:ext>
            </a:extLst>
          </p:cNvPr>
          <p:cNvSpPr>
            <a:spLocks noGrp="1"/>
          </p:cNvSpPr>
          <p:nvPr>
            <p:ph type="sldNum" sz="quarter" idx="5"/>
          </p:nvPr>
        </p:nvSpPr>
        <p:spPr/>
        <p:txBody>
          <a:bodyPr/>
          <a:lstStyle/>
          <a:p>
            <a:fld id="{C594F60D-2E63-6E49-AB69-D9CE584B0E53}" type="slidenum">
              <a:rPr lang="en-US" smtClean="0"/>
              <a:t>19</a:t>
            </a:fld>
            <a:endParaRPr lang="en-US"/>
          </a:p>
        </p:txBody>
      </p:sp>
    </p:spTree>
    <p:extLst>
      <p:ext uri="{BB962C8B-B14F-4D97-AF65-F5344CB8AC3E}">
        <p14:creationId xmlns:p14="http://schemas.microsoft.com/office/powerpoint/2010/main" val="86879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project uses the Amazon Products Sales Dataset from Kaggle, with about 42,000 items. It includes product details like categories and badges, pricing information, and engagement metrics such as ratings and reviews. The goal is to identify which features drive sales and consumer preferences, and to test how well machine learning models can predict these outcomes.</a:t>
            </a:r>
          </a:p>
        </p:txBody>
      </p:sp>
      <p:sp>
        <p:nvSpPr>
          <p:cNvPr id="4" name="Slide Number Placeholder 3"/>
          <p:cNvSpPr>
            <a:spLocks noGrp="1"/>
          </p:cNvSpPr>
          <p:nvPr>
            <p:ph type="sldNum" sz="quarter" idx="5"/>
          </p:nvPr>
        </p:nvSpPr>
        <p:spPr/>
        <p:txBody>
          <a:bodyPr/>
          <a:lstStyle/>
          <a:p>
            <a:fld id="{C594F60D-2E63-6E49-AB69-D9CE584B0E53}" type="slidenum">
              <a:rPr lang="en-US" smtClean="0"/>
              <a:t>2</a:t>
            </a:fld>
            <a:endParaRPr lang="en-US"/>
          </a:p>
        </p:txBody>
      </p:sp>
    </p:spTree>
    <p:extLst>
      <p:ext uri="{BB962C8B-B14F-4D97-AF65-F5344CB8AC3E}">
        <p14:creationId xmlns:p14="http://schemas.microsoft.com/office/powerpoint/2010/main" val="4232747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17026-7CC4-93A2-AAD0-A0DBE7282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26781-4396-360B-07C1-35334C34A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34990-F3C7-60A3-0C5A-896E46D59150}"/>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slide shows that price and ratings are the strongest drivers of purchases, far outweighing other factors. The Organic tag also had notable influence, while badges like Best Seller and coupons mattered less. Overall, cost and customer satisfaction drive buying behavior, while most marketing and sustainability labels play a limited role.</a:t>
            </a:r>
            <a:endParaRPr lang="en-US" dirty="0"/>
          </a:p>
        </p:txBody>
      </p:sp>
      <p:sp>
        <p:nvSpPr>
          <p:cNvPr id="4" name="Slide Number Placeholder 3">
            <a:extLst>
              <a:ext uri="{FF2B5EF4-FFF2-40B4-BE49-F238E27FC236}">
                <a16:creationId xmlns:a16="http://schemas.microsoft.com/office/drawing/2014/main" id="{1F7D1466-D2DC-B085-0EBD-4A9ADA056AB8}"/>
              </a:ext>
            </a:extLst>
          </p:cNvPr>
          <p:cNvSpPr>
            <a:spLocks noGrp="1"/>
          </p:cNvSpPr>
          <p:nvPr>
            <p:ph type="sldNum" sz="quarter" idx="5"/>
          </p:nvPr>
        </p:nvSpPr>
        <p:spPr/>
        <p:txBody>
          <a:bodyPr/>
          <a:lstStyle/>
          <a:p>
            <a:fld id="{C594F60D-2E63-6E49-AB69-D9CE584B0E53}" type="slidenum">
              <a:rPr lang="en-US" smtClean="0"/>
              <a:t>20</a:t>
            </a:fld>
            <a:endParaRPr lang="en-US"/>
          </a:p>
        </p:txBody>
      </p:sp>
    </p:spTree>
    <p:extLst>
      <p:ext uri="{BB962C8B-B14F-4D97-AF65-F5344CB8AC3E}">
        <p14:creationId xmlns:p14="http://schemas.microsoft.com/office/powerpoint/2010/main" val="1864671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wrap up, this analysis shows that pricing is by far the most powerful driver of consumer behavior on Amazon. Reviews also matter, but their impact levels off once a product is already popular. Marketing signals like badges and sponsorships can help, but they play secondary roles compared to price and ratings.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From a modeling perspective, Random Forest and Gradient Boosting both perform very well, far outperforming Linear Regression by capturing the non-linear and complex dynamics in this dataset. Random Forest gives the best accuracy, while Gradient Boosting offers a more stable balance between training and test results.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Looking ahead, these models could be extended to predict future sales trends or tested across product categories. Overall, the results highlight actionable levers, like pricing and discount strategy, that sellers can use to maximize performance.</a:t>
            </a:r>
          </a:p>
        </p:txBody>
      </p:sp>
      <p:sp>
        <p:nvSpPr>
          <p:cNvPr id="4" name="Slide Number Placeholder 3"/>
          <p:cNvSpPr>
            <a:spLocks noGrp="1"/>
          </p:cNvSpPr>
          <p:nvPr>
            <p:ph type="sldNum" sz="quarter" idx="5"/>
          </p:nvPr>
        </p:nvSpPr>
        <p:spPr/>
        <p:txBody>
          <a:bodyPr/>
          <a:lstStyle/>
          <a:p>
            <a:fld id="{C594F60D-2E63-6E49-AB69-D9CE584B0E53}" type="slidenum">
              <a:rPr lang="en-US" smtClean="0"/>
              <a:t>21</a:t>
            </a:fld>
            <a:endParaRPr lang="en-US"/>
          </a:p>
        </p:txBody>
      </p:sp>
    </p:spTree>
    <p:extLst>
      <p:ext uri="{BB962C8B-B14F-4D97-AF65-F5344CB8AC3E}">
        <p14:creationId xmlns:p14="http://schemas.microsoft.com/office/powerpoint/2010/main" val="355703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What we see when we look at the role of sponsorship is that most consumer purchases are actually driven by organic products, meaning items that succeed without paid sponsorships.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While sponsorship can increase visibility and help drive sales, it’s not the dominant factor overall. In fact, the data suggests that relying too heavily on sponsorship may compromise customer perception, as shoppers may value organic popularity and authenticity more than paid promotion.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tells us that although sponsorship has its place, long-term success on Amazon is more strongly tied to organic product appeal and customer trust.</a:t>
            </a:r>
          </a:p>
        </p:txBody>
      </p:sp>
      <p:sp>
        <p:nvSpPr>
          <p:cNvPr id="4" name="Slide Number Placeholder 3"/>
          <p:cNvSpPr>
            <a:spLocks noGrp="1"/>
          </p:cNvSpPr>
          <p:nvPr>
            <p:ph type="sldNum" sz="quarter" idx="5"/>
          </p:nvPr>
        </p:nvSpPr>
        <p:spPr/>
        <p:txBody>
          <a:bodyPr/>
          <a:lstStyle/>
          <a:p>
            <a:fld id="{C594F60D-2E63-6E49-AB69-D9CE584B0E53}" type="slidenum">
              <a:rPr lang="en-US" smtClean="0"/>
              <a:t>3</a:t>
            </a:fld>
            <a:endParaRPr lang="en-US"/>
          </a:p>
        </p:txBody>
      </p:sp>
    </p:spTree>
    <p:extLst>
      <p:ext uri="{BB962C8B-B14F-4D97-AF65-F5344CB8AC3E}">
        <p14:creationId xmlns:p14="http://schemas.microsoft.com/office/powerpoint/2010/main" val="1495939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Sponsorship has a strong impact on short-term sales, with sponsored products selling much more than organic ones. But when it comes to long-term engagement, like reviews, the difference is minimal. Interestingly, sponsored products tend to get slightly lower ratings, suggesting a trade-off, where promotion boosts visibility and sales, but it may not improve, and could even affect, perceived quality.</a:t>
            </a:r>
            <a:endParaRPr lang="en-US" dirty="0"/>
          </a:p>
        </p:txBody>
      </p:sp>
      <p:sp>
        <p:nvSpPr>
          <p:cNvPr id="4" name="Slide Number Placeholder 3"/>
          <p:cNvSpPr>
            <a:spLocks noGrp="1"/>
          </p:cNvSpPr>
          <p:nvPr>
            <p:ph type="sldNum" sz="quarter" idx="5"/>
          </p:nvPr>
        </p:nvSpPr>
        <p:spPr/>
        <p:txBody>
          <a:bodyPr/>
          <a:lstStyle/>
          <a:p>
            <a:fld id="{C594F60D-2E63-6E49-AB69-D9CE584B0E53}" type="slidenum">
              <a:rPr lang="en-US" smtClean="0"/>
              <a:t>4</a:t>
            </a:fld>
            <a:endParaRPr lang="en-US"/>
          </a:p>
        </p:txBody>
      </p:sp>
    </p:spTree>
    <p:extLst>
      <p:ext uri="{BB962C8B-B14F-4D97-AF65-F5344CB8AC3E}">
        <p14:creationId xmlns:p14="http://schemas.microsoft.com/office/powerpoint/2010/main" val="4223446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Looking at the sustainability badges on Amazon,  what stands out immediately is how rare these badges are; over 90% of products don’t carry any sustainability label at all.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Among the products that do have them, only a handful of niche categories, like the ‘Small Business’ badge, appear more frequently. Other labels, such as carbon impact or recycled materials, are present but in very small numbers.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suggests that while sustainability badges may carry symbolic or marketing value, they aren’t yet a widespread driver of sales across the platform.</a:t>
            </a:r>
          </a:p>
        </p:txBody>
      </p:sp>
      <p:sp>
        <p:nvSpPr>
          <p:cNvPr id="4" name="Slide Number Placeholder 3"/>
          <p:cNvSpPr>
            <a:spLocks noGrp="1"/>
          </p:cNvSpPr>
          <p:nvPr>
            <p:ph type="sldNum" sz="quarter" idx="5"/>
          </p:nvPr>
        </p:nvSpPr>
        <p:spPr/>
        <p:txBody>
          <a:bodyPr/>
          <a:lstStyle/>
          <a:p>
            <a:fld id="{C594F60D-2E63-6E49-AB69-D9CE584B0E53}" type="slidenum">
              <a:rPr lang="en-US" smtClean="0"/>
              <a:t>5</a:t>
            </a:fld>
            <a:endParaRPr lang="en-US"/>
          </a:p>
        </p:txBody>
      </p:sp>
    </p:spTree>
    <p:extLst>
      <p:ext uri="{BB962C8B-B14F-4D97-AF65-F5344CB8AC3E}">
        <p14:creationId xmlns:p14="http://schemas.microsoft.com/office/powerpoint/2010/main" val="1944690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75905-F68C-1B93-7C59-D38D1425B4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320FA-3513-DC4E-5813-75BA19DA5D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E66C4-8F79-5BEF-0E06-08CE55B4BAEB}"/>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Products with and without sustainability badges sell at similar levels, so badges don’t drive short-term sales. But products with badges tend to earn slightly higher ratings and more reviews, suggesting stronger trust and engagement. Overall, these badges matter more for shaping long-term perception and brand credibility than for boosting immediate purchases.</a:t>
            </a:r>
          </a:p>
        </p:txBody>
      </p:sp>
      <p:sp>
        <p:nvSpPr>
          <p:cNvPr id="4" name="Slide Number Placeholder 3">
            <a:extLst>
              <a:ext uri="{FF2B5EF4-FFF2-40B4-BE49-F238E27FC236}">
                <a16:creationId xmlns:a16="http://schemas.microsoft.com/office/drawing/2014/main" id="{2DDB79CE-2621-69FE-BCD9-3DAA71E98188}"/>
              </a:ext>
            </a:extLst>
          </p:cNvPr>
          <p:cNvSpPr>
            <a:spLocks noGrp="1"/>
          </p:cNvSpPr>
          <p:nvPr>
            <p:ph type="sldNum" sz="quarter" idx="5"/>
          </p:nvPr>
        </p:nvSpPr>
        <p:spPr/>
        <p:txBody>
          <a:bodyPr/>
          <a:lstStyle/>
          <a:p>
            <a:fld id="{C594F60D-2E63-6E49-AB69-D9CE584B0E53}" type="slidenum">
              <a:rPr lang="en-US" smtClean="0"/>
              <a:t>6</a:t>
            </a:fld>
            <a:endParaRPr lang="en-US"/>
          </a:p>
        </p:txBody>
      </p:sp>
    </p:spTree>
    <p:extLst>
      <p:ext uri="{BB962C8B-B14F-4D97-AF65-F5344CB8AC3E}">
        <p14:creationId xmlns:p14="http://schemas.microsoft.com/office/powerpoint/2010/main" val="1036802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chart shows that coupons are rare; only about 4.6% of products have them, while over 95% do not. This suggests sellers mostly rely on base pricing and use coupons selectively. For modeling, this imbalance matters because predicting ‘no coupon’ could look accurate, so it’s important to test whether coupons actually influence purchases.</a:t>
            </a:r>
            <a:endParaRPr lang="en-US" dirty="0"/>
          </a:p>
        </p:txBody>
      </p:sp>
      <p:sp>
        <p:nvSpPr>
          <p:cNvPr id="4" name="Slide Number Placeholder 3"/>
          <p:cNvSpPr>
            <a:spLocks noGrp="1"/>
          </p:cNvSpPr>
          <p:nvPr>
            <p:ph type="sldNum" sz="quarter" idx="5"/>
          </p:nvPr>
        </p:nvSpPr>
        <p:spPr/>
        <p:txBody>
          <a:bodyPr/>
          <a:lstStyle/>
          <a:p>
            <a:fld id="{C594F60D-2E63-6E49-AB69-D9CE584B0E53}" type="slidenum">
              <a:rPr lang="en-US" smtClean="0"/>
              <a:t>7</a:t>
            </a:fld>
            <a:endParaRPr lang="en-US"/>
          </a:p>
        </p:txBody>
      </p:sp>
    </p:spTree>
    <p:extLst>
      <p:ext uri="{BB962C8B-B14F-4D97-AF65-F5344CB8AC3E}">
        <p14:creationId xmlns:p14="http://schemas.microsoft.com/office/powerpoint/2010/main" val="723906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Looking at the effects of coupons on purchase behavior, what we see is that products without coupons actually show significantly higher purchase activity. The median number of purchases for couponed items is around 50, while for non-coupon items it’s about 100.</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Statistical testing confirms this difference is highly significant. However, the effect size is small, with Cohen’s d at 0.21, meaning that while the difference is real, it’s not very large in practical terms.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Overall, this suggests that coupons do not consistently boost sales volume across the dataset. While a few couponed products still perform strongly at the top end, the broader trend shows that non-coupon products tend to have a slight advantage.</a:t>
            </a:r>
          </a:p>
        </p:txBody>
      </p:sp>
      <p:sp>
        <p:nvSpPr>
          <p:cNvPr id="4" name="Slide Number Placeholder 3"/>
          <p:cNvSpPr>
            <a:spLocks noGrp="1"/>
          </p:cNvSpPr>
          <p:nvPr>
            <p:ph type="sldNum" sz="quarter" idx="5"/>
          </p:nvPr>
        </p:nvSpPr>
        <p:spPr/>
        <p:txBody>
          <a:bodyPr/>
          <a:lstStyle/>
          <a:p>
            <a:fld id="{C594F60D-2E63-6E49-AB69-D9CE584B0E53}" type="slidenum">
              <a:rPr lang="en-US" smtClean="0"/>
              <a:t>8</a:t>
            </a:fld>
            <a:endParaRPr lang="en-US"/>
          </a:p>
        </p:txBody>
      </p:sp>
    </p:spTree>
    <p:extLst>
      <p:ext uri="{BB962C8B-B14F-4D97-AF65-F5344CB8AC3E}">
        <p14:creationId xmlns:p14="http://schemas.microsoft.com/office/powerpoint/2010/main" val="4028807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chart shows the distribution of product ratings. We can see that ratings are overwhelmingly positive, with the vast majority clustering between 4 and 5, and a sharp spike around 4.5 to 4.8. Negative ratings, below 3, are very rare. This suggests that most customers leave positive reviews, so while ratings do reflect general satisfaction, they don’t provide much variation for predictive modeling. Instead, ratings may be more useful as a supporting feature alongside stronger drivers like price or product attributes.</a:t>
            </a:r>
            <a:endParaRPr lang="en-US" dirty="0"/>
          </a:p>
        </p:txBody>
      </p:sp>
      <p:sp>
        <p:nvSpPr>
          <p:cNvPr id="4" name="Slide Number Placeholder 3"/>
          <p:cNvSpPr>
            <a:spLocks noGrp="1"/>
          </p:cNvSpPr>
          <p:nvPr>
            <p:ph type="sldNum" sz="quarter" idx="5"/>
          </p:nvPr>
        </p:nvSpPr>
        <p:spPr/>
        <p:txBody>
          <a:bodyPr/>
          <a:lstStyle/>
          <a:p>
            <a:fld id="{C594F60D-2E63-6E49-AB69-D9CE584B0E53}" type="slidenum">
              <a:rPr lang="en-US" smtClean="0"/>
              <a:t>9</a:t>
            </a:fld>
            <a:endParaRPr lang="en-US"/>
          </a:p>
        </p:txBody>
      </p:sp>
    </p:spTree>
    <p:extLst>
      <p:ext uri="{BB962C8B-B14F-4D97-AF65-F5344CB8AC3E}">
        <p14:creationId xmlns:p14="http://schemas.microsoft.com/office/powerpoint/2010/main" val="299770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10/3/25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10/3/25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10/3/25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10/3/25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10/3/25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A715-0C5F-8A59-6F97-EBDCA647F4C2}"/>
              </a:ext>
            </a:extLst>
          </p:cNvPr>
          <p:cNvSpPr>
            <a:spLocks noGrp="1"/>
          </p:cNvSpPr>
          <p:nvPr>
            <p:ph type="ctrTitle"/>
          </p:nvPr>
        </p:nvSpPr>
        <p:spPr/>
        <p:txBody>
          <a:bodyPr/>
          <a:lstStyle/>
          <a:p>
            <a:r>
              <a:rPr lang="en-US" sz="5400" dirty="0"/>
              <a:t>Predicting Sales Trends and Consumer Preferences on Amazon</a:t>
            </a:r>
          </a:p>
        </p:txBody>
      </p:sp>
      <p:sp>
        <p:nvSpPr>
          <p:cNvPr id="3" name="Subtitle 2">
            <a:extLst>
              <a:ext uri="{FF2B5EF4-FFF2-40B4-BE49-F238E27FC236}">
                <a16:creationId xmlns:a16="http://schemas.microsoft.com/office/drawing/2014/main" id="{01171ABD-5D86-286F-BA05-B62CFE20FF00}"/>
              </a:ext>
            </a:extLst>
          </p:cNvPr>
          <p:cNvSpPr>
            <a:spLocks noGrp="1"/>
          </p:cNvSpPr>
          <p:nvPr>
            <p:ph type="subTitle" idx="1"/>
          </p:nvPr>
        </p:nvSpPr>
        <p:spPr/>
        <p:txBody>
          <a:bodyPr/>
          <a:lstStyle/>
          <a:p>
            <a:r>
              <a:rPr lang="en-US" dirty="0"/>
              <a:t>Emily Picinich</a:t>
            </a:r>
          </a:p>
        </p:txBody>
      </p:sp>
      <p:pic>
        <p:nvPicPr>
          <p:cNvPr id="9" name="Audio 8">
            <a:extLst>
              <a:ext uri="{FF2B5EF4-FFF2-40B4-BE49-F238E27FC236}">
                <a16:creationId xmlns:a16="http://schemas.microsoft.com/office/drawing/2014/main" id="{08A0F1D1-8614-F85D-E32A-8F2643B5FC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60296645"/>
      </p:ext>
    </p:extLst>
  </p:cSld>
  <p:clrMapOvr>
    <a:masterClrMapping/>
  </p:clrMapOvr>
  <mc:AlternateContent xmlns:mc="http://schemas.openxmlformats.org/markup-compatibility/2006" xmlns:p14="http://schemas.microsoft.com/office/powerpoint/2010/main">
    <mc:Choice Requires="p14">
      <p:transition spd="slow" p14:dur="2000" advTm="27383"/>
    </mc:Choice>
    <mc:Fallback xmlns="">
      <p:transition spd="slow" advTm="27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A572-D2CC-FAA2-5A5B-9F8AFA0AA591}"/>
              </a:ext>
            </a:extLst>
          </p:cNvPr>
          <p:cNvSpPr>
            <a:spLocks noGrp="1"/>
          </p:cNvSpPr>
          <p:nvPr>
            <p:ph type="title"/>
          </p:nvPr>
        </p:nvSpPr>
        <p:spPr/>
        <p:txBody>
          <a:bodyPr/>
          <a:lstStyle/>
          <a:p>
            <a:r>
              <a:rPr lang="en-US" dirty="0"/>
              <a:t>Number of Reviews</a:t>
            </a:r>
          </a:p>
        </p:txBody>
      </p:sp>
      <p:pic>
        <p:nvPicPr>
          <p:cNvPr id="6" name="Content Placeholder 5" descr="A graph of a number of reviews&#10;&#10;AI-generated content may be incorrect.">
            <a:extLst>
              <a:ext uri="{FF2B5EF4-FFF2-40B4-BE49-F238E27FC236}">
                <a16:creationId xmlns:a16="http://schemas.microsoft.com/office/drawing/2014/main" id="{8110A3E6-2763-8334-ED61-30A0BAE053C0}"/>
              </a:ext>
            </a:extLst>
          </p:cNvPr>
          <p:cNvPicPr>
            <a:picLocks noGrp="1" noChangeAspect="1"/>
          </p:cNvPicPr>
          <p:nvPr>
            <p:ph sz="half" idx="1"/>
          </p:nvPr>
        </p:nvPicPr>
        <p:blipFill>
          <a:blip r:embed="rId5"/>
          <a:stretch>
            <a:fillRect/>
          </a:stretch>
        </p:blipFill>
        <p:spPr>
          <a:xfrm>
            <a:off x="1371600" y="2351897"/>
            <a:ext cx="4448175" cy="3449605"/>
          </a:xfrm>
        </p:spPr>
      </p:pic>
      <p:sp>
        <p:nvSpPr>
          <p:cNvPr id="4" name="Content Placeholder 3">
            <a:extLst>
              <a:ext uri="{FF2B5EF4-FFF2-40B4-BE49-F238E27FC236}">
                <a16:creationId xmlns:a16="http://schemas.microsoft.com/office/drawing/2014/main" id="{3C88DA87-811F-16E3-ABA5-7E450221D0B7}"/>
              </a:ext>
            </a:extLst>
          </p:cNvPr>
          <p:cNvSpPr>
            <a:spLocks noGrp="1"/>
          </p:cNvSpPr>
          <p:nvPr>
            <p:ph sz="half" idx="2"/>
          </p:nvPr>
        </p:nvSpPr>
        <p:spPr/>
        <p:txBody>
          <a:bodyPr>
            <a:normAutofit fontScale="92500"/>
          </a:bodyPr>
          <a:lstStyle/>
          <a:p>
            <a:r>
              <a:rPr lang="en-US" dirty="0"/>
              <a:t>Most products have 10-10,000 reviews, peaking in the hundreds to a few thousand.</a:t>
            </a:r>
          </a:p>
          <a:p>
            <a:r>
              <a:rPr lang="en-US" dirty="0"/>
              <a:t>A few products have extremely high review counts (10,000+), dominating visibility.</a:t>
            </a:r>
          </a:p>
          <a:p>
            <a:r>
              <a:rPr lang="en-US" dirty="0"/>
              <a:t>Some products have very few reviews (1-10), reflecting limited engagement.</a:t>
            </a:r>
          </a:p>
          <a:p>
            <a:r>
              <a:rPr lang="en-US" dirty="0"/>
              <a:t>Distribution supports a ”winner-takes-most” dynamic, where a small group of products dominate attention.</a:t>
            </a:r>
          </a:p>
        </p:txBody>
      </p:sp>
      <p:pic>
        <p:nvPicPr>
          <p:cNvPr id="12" name="Audio 11">
            <a:extLst>
              <a:ext uri="{FF2B5EF4-FFF2-40B4-BE49-F238E27FC236}">
                <a16:creationId xmlns:a16="http://schemas.microsoft.com/office/drawing/2014/main" id="{6F3CBB65-37FF-9539-B85B-8AB5D19DF1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95357925"/>
      </p:ext>
    </p:extLst>
  </p:cSld>
  <p:clrMapOvr>
    <a:masterClrMapping/>
  </p:clrMapOvr>
  <mc:AlternateContent xmlns:mc="http://schemas.openxmlformats.org/markup-compatibility/2006" xmlns:p14="http://schemas.microsoft.com/office/powerpoint/2010/main">
    <mc:Choice Requires="p14">
      <p:transition spd="slow" p14:dur="2000" advTm="21499"/>
    </mc:Choice>
    <mc:Fallback xmlns="">
      <p:transition spd="slow" advTm="21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FF3D7A7-3781-D6AD-ADEE-5ADFB193F23E}"/>
              </a:ext>
            </a:extLst>
          </p:cNvPr>
          <p:cNvSpPr>
            <a:spLocks noGrp="1"/>
          </p:cNvSpPr>
          <p:nvPr>
            <p:ph type="title"/>
          </p:nvPr>
        </p:nvSpPr>
        <p:spPr>
          <a:xfrm>
            <a:off x="1023562" y="685800"/>
            <a:ext cx="10493524" cy="1485900"/>
          </a:xfrm>
        </p:spPr>
        <p:txBody>
          <a:bodyPr vert="horz" lIns="91440" tIns="45720" rIns="91440" bIns="45720" rtlCol="0" anchor="t">
            <a:normAutofit/>
          </a:bodyPr>
          <a:lstStyle/>
          <a:p>
            <a:r>
              <a:rPr lang="en-US" dirty="0"/>
              <a:t>Effects of Reviews</a:t>
            </a:r>
          </a:p>
        </p:txBody>
      </p:sp>
      <p:sp>
        <p:nvSpPr>
          <p:cNvPr id="13" name="Rectangle 12">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AF832680-0A18-5604-E031-A55991F2AD56}"/>
              </a:ext>
            </a:extLst>
          </p:cNvPr>
          <p:cNvSpPr>
            <a:spLocks noGrp="1"/>
          </p:cNvSpPr>
          <p:nvPr>
            <p:ph sz="half" idx="2"/>
          </p:nvPr>
        </p:nvSpPr>
        <p:spPr>
          <a:xfrm>
            <a:off x="1023562" y="2286000"/>
            <a:ext cx="5072437" cy="3581400"/>
          </a:xfrm>
        </p:spPr>
        <p:txBody>
          <a:bodyPr vert="horz" lIns="91440" tIns="45720" rIns="91440" bIns="45720" rtlCol="0">
            <a:normAutofit/>
          </a:bodyPr>
          <a:lstStyle/>
          <a:p>
            <a:r>
              <a:rPr lang="en-US" sz="1800" dirty="0"/>
              <a:t>Strong positive relationship between reviews and purchases.</a:t>
            </a:r>
          </a:p>
          <a:p>
            <a:r>
              <a:rPr lang="en-US" sz="1800" dirty="0"/>
              <a:t>Purchases grow </a:t>
            </a:r>
            <a:r>
              <a:rPr lang="en-US" sz="1800" dirty="0" err="1"/>
              <a:t>sublinearly</a:t>
            </a:r>
            <a:r>
              <a:rPr lang="en-US" sz="1800" dirty="0"/>
              <a:t> with reviews.</a:t>
            </a:r>
          </a:p>
          <a:p>
            <a:r>
              <a:rPr lang="en-US" sz="1800" dirty="0"/>
              <a:t>A 10x increase in reviews leads to ~4x increase in purchases. </a:t>
            </a:r>
          </a:p>
          <a:p>
            <a:r>
              <a:rPr lang="en-US" sz="1800" dirty="0"/>
              <a:t>Reviews are a good but imperfect proxy for sales, showing saturation effect at high counts.</a:t>
            </a:r>
          </a:p>
          <a:p>
            <a:r>
              <a:rPr lang="en-US" sz="1800" dirty="0"/>
              <a:t>Popularity boosts visibility, but extra reviews don’t always equal proportional sales growth.</a:t>
            </a:r>
          </a:p>
        </p:txBody>
      </p:sp>
      <p:pic>
        <p:nvPicPr>
          <p:cNvPr id="6" name="Content Placeholder 5" descr="A graph with a red line&#10;&#10;AI-generated content may be incorrect.">
            <a:extLst>
              <a:ext uri="{FF2B5EF4-FFF2-40B4-BE49-F238E27FC236}">
                <a16:creationId xmlns:a16="http://schemas.microsoft.com/office/drawing/2014/main" id="{BEC45FCA-32D5-67F3-6198-7E7251EF2892}"/>
              </a:ext>
            </a:extLst>
          </p:cNvPr>
          <p:cNvPicPr>
            <a:picLocks noGrp="1" noChangeAspect="1"/>
          </p:cNvPicPr>
          <p:nvPr>
            <p:ph sz="half" idx="1"/>
          </p:nvPr>
        </p:nvPicPr>
        <p:blipFill>
          <a:blip r:embed="rId5"/>
          <a:stretch>
            <a:fillRect/>
          </a:stretch>
        </p:blipFill>
        <p:spPr>
          <a:xfrm>
            <a:off x="6562588" y="2350235"/>
            <a:ext cx="4803551" cy="3542618"/>
          </a:xfrm>
          <a:prstGeom prst="rect">
            <a:avLst/>
          </a:prstGeom>
        </p:spPr>
      </p:pic>
      <p:pic>
        <p:nvPicPr>
          <p:cNvPr id="14" name="Audio 13">
            <a:extLst>
              <a:ext uri="{FF2B5EF4-FFF2-40B4-BE49-F238E27FC236}">
                <a16:creationId xmlns:a16="http://schemas.microsoft.com/office/drawing/2014/main" id="{87F8A09D-4695-AA49-17D9-95D238C064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46891707"/>
      </p:ext>
    </p:extLst>
  </p:cSld>
  <p:clrMapOvr>
    <a:masterClrMapping/>
  </p:clrMapOvr>
  <mc:AlternateContent xmlns:mc="http://schemas.openxmlformats.org/markup-compatibility/2006" xmlns:p14="http://schemas.microsoft.com/office/powerpoint/2010/main">
    <mc:Choice Requires="p14">
      <p:transition spd="slow" p14:dur="2000" advTm="30213"/>
    </mc:Choice>
    <mc:Fallback xmlns="">
      <p:transition spd="slow" advTm="30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AE2A-EAEC-7827-C4CA-455F4351CFE3}"/>
              </a:ext>
            </a:extLst>
          </p:cNvPr>
          <p:cNvSpPr>
            <a:spLocks noGrp="1"/>
          </p:cNvSpPr>
          <p:nvPr>
            <p:ph type="title"/>
          </p:nvPr>
        </p:nvSpPr>
        <p:spPr/>
        <p:txBody>
          <a:bodyPr/>
          <a:lstStyle/>
          <a:p>
            <a:r>
              <a:rPr lang="en-US" dirty="0"/>
              <a:t>Ratings vs Reviews</a:t>
            </a:r>
          </a:p>
        </p:txBody>
      </p:sp>
      <p:pic>
        <p:nvPicPr>
          <p:cNvPr id="6" name="Content Placeholder 5" descr="A diagram of a number of reviews&#10;&#10;AI-generated content may be incorrect.">
            <a:extLst>
              <a:ext uri="{FF2B5EF4-FFF2-40B4-BE49-F238E27FC236}">
                <a16:creationId xmlns:a16="http://schemas.microsoft.com/office/drawing/2014/main" id="{EF2BD4DA-F036-7062-B723-F37A8EE0F9CF}"/>
              </a:ext>
            </a:extLst>
          </p:cNvPr>
          <p:cNvPicPr>
            <a:picLocks noGrp="1" noChangeAspect="1"/>
          </p:cNvPicPr>
          <p:nvPr>
            <p:ph sz="half" idx="1"/>
          </p:nvPr>
        </p:nvPicPr>
        <p:blipFill>
          <a:blip r:embed="rId5"/>
          <a:stretch>
            <a:fillRect/>
          </a:stretch>
        </p:blipFill>
        <p:spPr>
          <a:xfrm>
            <a:off x="1432356" y="2286000"/>
            <a:ext cx="4326662" cy="3581400"/>
          </a:xfrm>
        </p:spPr>
      </p:pic>
      <p:sp>
        <p:nvSpPr>
          <p:cNvPr id="4" name="Content Placeholder 3">
            <a:extLst>
              <a:ext uri="{FF2B5EF4-FFF2-40B4-BE49-F238E27FC236}">
                <a16:creationId xmlns:a16="http://schemas.microsoft.com/office/drawing/2014/main" id="{FCADD9D8-A297-60E8-8B79-CFB73F502F9D}"/>
              </a:ext>
            </a:extLst>
          </p:cNvPr>
          <p:cNvSpPr>
            <a:spLocks noGrp="1"/>
          </p:cNvSpPr>
          <p:nvPr>
            <p:ph sz="half" idx="2"/>
          </p:nvPr>
        </p:nvSpPr>
        <p:spPr/>
        <p:txBody>
          <a:bodyPr/>
          <a:lstStyle/>
          <a:p>
            <a:r>
              <a:rPr lang="en-US" dirty="0"/>
              <a:t>Ratings cluster between 4.0-5.0, showing consistently positive feedback.</a:t>
            </a:r>
          </a:p>
          <a:p>
            <a:r>
              <a:rPr lang="en-US" dirty="0"/>
              <a:t>Products with few reviews show volatile ratings.</a:t>
            </a:r>
          </a:p>
          <a:p>
            <a:r>
              <a:rPr lang="en-US" dirty="0"/>
              <a:t>Heavily reviewed products stabilize around 4.2-4.6 stars.</a:t>
            </a:r>
          </a:p>
          <a:p>
            <a:r>
              <a:rPr lang="en-US" dirty="0"/>
              <a:t>High ratings are common, so they don’t strongly distinguish product success.</a:t>
            </a:r>
          </a:p>
        </p:txBody>
      </p:sp>
      <p:pic>
        <p:nvPicPr>
          <p:cNvPr id="12" name="Audio 11">
            <a:extLst>
              <a:ext uri="{FF2B5EF4-FFF2-40B4-BE49-F238E27FC236}">
                <a16:creationId xmlns:a16="http://schemas.microsoft.com/office/drawing/2014/main" id="{F04949A8-4ECF-013C-0223-6C0F1363DD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68321862"/>
      </p:ext>
    </p:extLst>
  </p:cSld>
  <p:clrMapOvr>
    <a:masterClrMapping/>
  </p:clrMapOvr>
  <mc:AlternateContent xmlns:mc="http://schemas.openxmlformats.org/markup-compatibility/2006" xmlns:p14="http://schemas.microsoft.com/office/powerpoint/2010/main">
    <mc:Choice Requires="p14">
      <p:transition spd="slow" p14:dur="2000" advTm="23479"/>
    </mc:Choice>
    <mc:Fallback xmlns="">
      <p:transition spd="slow" advTm="23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880B70-9045-4B1E-A61A-E849BE8C8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5" name="Rectangle 14">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EF600-D7E5-2135-4BFF-0CBF30F77A82}"/>
              </a:ext>
            </a:extLst>
          </p:cNvPr>
          <p:cNvSpPr>
            <a:spLocks noGrp="1"/>
          </p:cNvSpPr>
          <p:nvPr>
            <p:ph type="title"/>
          </p:nvPr>
        </p:nvSpPr>
        <p:spPr>
          <a:xfrm>
            <a:off x="784743" y="685800"/>
            <a:ext cx="5793475" cy="1485900"/>
          </a:xfrm>
        </p:spPr>
        <p:txBody>
          <a:bodyPr vert="horz" lIns="91440" tIns="45720" rIns="91440" bIns="45720" rtlCol="0" anchor="t">
            <a:normAutofit/>
          </a:bodyPr>
          <a:lstStyle/>
          <a:p>
            <a:r>
              <a:rPr lang="en-US" dirty="0"/>
              <a:t>Pricing</a:t>
            </a:r>
          </a:p>
        </p:txBody>
      </p:sp>
      <p:sp>
        <p:nvSpPr>
          <p:cNvPr id="4" name="Content Placeholder 3">
            <a:extLst>
              <a:ext uri="{FF2B5EF4-FFF2-40B4-BE49-F238E27FC236}">
                <a16:creationId xmlns:a16="http://schemas.microsoft.com/office/drawing/2014/main" id="{4FA9E9AE-5DE5-8620-051F-B096F0674DA5}"/>
              </a:ext>
            </a:extLst>
          </p:cNvPr>
          <p:cNvSpPr>
            <a:spLocks noGrp="1"/>
          </p:cNvSpPr>
          <p:nvPr>
            <p:ph sz="half" idx="2"/>
          </p:nvPr>
        </p:nvSpPr>
        <p:spPr>
          <a:xfrm>
            <a:off x="784743" y="2286000"/>
            <a:ext cx="5793475" cy="3581400"/>
          </a:xfrm>
        </p:spPr>
        <p:txBody>
          <a:bodyPr vert="horz" lIns="91440" tIns="45720" rIns="91440" bIns="45720" rtlCol="0">
            <a:normAutofit/>
          </a:bodyPr>
          <a:lstStyle/>
          <a:p>
            <a:r>
              <a:rPr lang="en-US" dirty="0"/>
              <a:t>Most products are priced low, clustered between $10-100.</a:t>
            </a:r>
          </a:p>
          <a:p>
            <a:r>
              <a:rPr lang="en-US" dirty="0"/>
              <a:t>Median price is around $70-75 (after log transformation).</a:t>
            </a:r>
          </a:p>
          <a:p>
            <a:r>
              <a:rPr lang="en-US" dirty="0"/>
              <a:t>A few extreme outliers push prices above $1,000, even beyond $5,000.</a:t>
            </a:r>
          </a:p>
          <a:p>
            <a:r>
              <a:rPr lang="en-US" dirty="0"/>
              <a:t>Distribution is highly skewed by overall affordability dominates.</a:t>
            </a:r>
          </a:p>
          <a:p>
            <a:endParaRPr lang="en-US" dirty="0"/>
          </a:p>
        </p:txBody>
      </p:sp>
      <p:sp>
        <p:nvSpPr>
          <p:cNvPr id="17" name="Rectangle 16">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Content Placeholder 5" descr="A blue rectangular bar graph&#10;&#10;AI-generated content may be incorrect.">
            <a:extLst>
              <a:ext uri="{FF2B5EF4-FFF2-40B4-BE49-F238E27FC236}">
                <a16:creationId xmlns:a16="http://schemas.microsoft.com/office/drawing/2014/main" id="{E952D176-F4C6-8884-3DEE-B134B326F28A}"/>
              </a:ext>
            </a:extLst>
          </p:cNvPr>
          <p:cNvPicPr>
            <a:picLocks noGrp="1" noChangeAspect="1"/>
          </p:cNvPicPr>
          <p:nvPr>
            <p:ph sz="half" idx="1"/>
          </p:nvPr>
        </p:nvPicPr>
        <p:blipFill>
          <a:blip r:embed="rId5"/>
          <a:stretch>
            <a:fillRect/>
          </a:stretch>
        </p:blipFill>
        <p:spPr>
          <a:xfrm>
            <a:off x="8037090" y="643863"/>
            <a:ext cx="3730079" cy="2704307"/>
          </a:xfrm>
          <a:prstGeom prst="rect">
            <a:avLst/>
          </a:prstGeom>
          <a:ln>
            <a:noFill/>
          </a:ln>
          <a:effectLst/>
        </p:spPr>
      </p:pic>
      <p:pic>
        <p:nvPicPr>
          <p:cNvPr id="8" name="Picture 7" descr="A graph with a line going down&#10;&#10;AI-generated content may be incorrect.">
            <a:extLst>
              <a:ext uri="{FF2B5EF4-FFF2-40B4-BE49-F238E27FC236}">
                <a16:creationId xmlns:a16="http://schemas.microsoft.com/office/drawing/2014/main" id="{A5D1D86A-C195-67A0-577D-CD1B966B641B}"/>
              </a:ext>
            </a:extLst>
          </p:cNvPr>
          <p:cNvPicPr>
            <a:picLocks noChangeAspect="1"/>
          </p:cNvPicPr>
          <p:nvPr/>
        </p:nvPicPr>
        <p:blipFill>
          <a:blip r:embed="rId6"/>
          <a:stretch>
            <a:fillRect/>
          </a:stretch>
        </p:blipFill>
        <p:spPr>
          <a:xfrm>
            <a:off x="8037090" y="3631058"/>
            <a:ext cx="3730079" cy="2461851"/>
          </a:xfrm>
          <a:prstGeom prst="rect">
            <a:avLst/>
          </a:prstGeom>
          <a:ln>
            <a:noFill/>
          </a:ln>
          <a:effectLst/>
        </p:spPr>
      </p:pic>
      <p:pic>
        <p:nvPicPr>
          <p:cNvPr id="16" name="Audio 15">
            <a:extLst>
              <a:ext uri="{FF2B5EF4-FFF2-40B4-BE49-F238E27FC236}">
                <a16:creationId xmlns:a16="http://schemas.microsoft.com/office/drawing/2014/main" id="{3C0A4EED-9FF2-A609-E508-60B5CFF3CD8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84092838"/>
      </p:ext>
    </p:extLst>
  </p:cSld>
  <p:clrMapOvr>
    <a:masterClrMapping/>
  </p:clrMapOvr>
  <mc:AlternateContent xmlns:mc="http://schemas.openxmlformats.org/markup-compatibility/2006" xmlns:p14="http://schemas.microsoft.com/office/powerpoint/2010/main">
    <mc:Choice Requires="p14">
      <p:transition spd="slow" p14:dur="2000" advTm="30194"/>
    </mc:Choice>
    <mc:Fallback xmlns="">
      <p:transition spd="slow" advTm="30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C154-B193-98F6-9B6D-A09E7DF42E47}"/>
              </a:ext>
            </a:extLst>
          </p:cNvPr>
          <p:cNvSpPr>
            <a:spLocks noGrp="1"/>
          </p:cNvSpPr>
          <p:nvPr>
            <p:ph type="title"/>
          </p:nvPr>
        </p:nvSpPr>
        <p:spPr/>
        <p:txBody>
          <a:bodyPr/>
          <a:lstStyle/>
          <a:p>
            <a:r>
              <a:rPr lang="en-US" dirty="0"/>
              <a:t>Ratings Across Price Ranges</a:t>
            </a:r>
          </a:p>
        </p:txBody>
      </p:sp>
      <p:sp>
        <p:nvSpPr>
          <p:cNvPr id="3" name="Content Placeholder 2">
            <a:extLst>
              <a:ext uri="{FF2B5EF4-FFF2-40B4-BE49-F238E27FC236}">
                <a16:creationId xmlns:a16="http://schemas.microsoft.com/office/drawing/2014/main" id="{ED392E4E-A14E-2FE8-D684-24E6BB139111}"/>
              </a:ext>
            </a:extLst>
          </p:cNvPr>
          <p:cNvSpPr>
            <a:spLocks noGrp="1"/>
          </p:cNvSpPr>
          <p:nvPr>
            <p:ph sz="half" idx="2"/>
          </p:nvPr>
        </p:nvSpPr>
        <p:spPr/>
        <p:txBody>
          <a:bodyPr/>
          <a:lstStyle/>
          <a:p>
            <a:r>
              <a:rPr lang="en-US" dirty="0"/>
              <a:t>Ratings stay consistently high across all price ranges.</a:t>
            </a:r>
          </a:p>
          <a:p>
            <a:r>
              <a:rPr lang="en-US" dirty="0"/>
              <a:t>Low-priced and high-priced products both receive positive reviews.</a:t>
            </a:r>
          </a:p>
          <a:p>
            <a:r>
              <a:rPr lang="en-US" dirty="0"/>
              <a:t>Higher-priced products show slightly more rating spread, but no clear link between price and rating.</a:t>
            </a:r>
          </a:p>
          <a:p>
            <a:r>
              <a:rPr lang="en-US" dirty="0"/>
              <a:t>Price is not a strong predictor of customer rating.</a:t>
            </a:r>
          </a:p>
        </p:txBody>
      </p:sp>
      <p:pic>
        <p:nvPicPr>
          <p:cNvPr id="10" name="Content Placeholder 9" descr="A chart with different colored boxes&#10;&#10;AI-generated content may be incorrect.">
            <a:extLst>
              <a:ext uri="{FF2B5EF4-FFF2-40B4-BE49-F238E27FC236}">
                <a16:creationId xmlns:a16="http://schemas.microsoft.com/office/drawing/2014/main" id="{58BF9215-56DC-C963-B308-896D8415C3F0}"/>
              </a:ext>
            </a:extLst>
          </p:cNvPr>
          <p:cNvPicPr>
            <a:picLocks noGrp="1" noChangeAspect="1"/>
          </p:cNvPicPr>
          <p:nvPr>
            <p:ph sz="half" idx="1"/>
          </p:nvPr>
        </p:nvPicPr>
        <p:blipFill>
          <a:blip r:embed="rId5"/>
          <a:stretch>
            <a:fillRect/>
          </a:stretch>
        </p:blipFill>
        <p:spPr>
          <a:xfrm>
            <a:off x="1710026" y="2286000"/>
            <a:ext cx="3771322" cy="3581400"/>
          </a:xfrm>
        </p:spPr>
      </p:pic>
      <p:pic>
        <p:nvPicPr>
          <p:cNvPr id="16" name="Audio 15">
            <a:extLst>
              <a:ext uri="{FF2B5EF4-FFF2-40B4-BE49-F238E27FC236}">
                <a16:creationId xmlns:a16="http://schemas.microsoft.com/office/drawing/2014/main" id="{9331B824-D765-B5F3-FBD7-945A4C908A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81419830"/>
      </p:ext>
    </p:extLst>
  </p:cSld>
  <p:clrMapOvr>
    <a:masterClrMapping/>
  </p:clrMapOvr>
  <mc:AlternateContent xmlns:mc="http://schemas.openxmlformats.org/markup-compatibility/2006" xmlns:p14="http://schemas.microsoft.com/office/powerpoint/2010/main">
    <mc:Choice Requires="p14">
      <p:transition spd="slow" p14:dur="2000" advTm="21328"/>
    </mc:Choice>
    <mc:Fallback xmlns="">
      <p:transition spd="slow" advTm="21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6FFD-B27E-9037-69C6-D0844A9D947F}"/>
              </a:ext>
            </a:extLst>
          </p:cNvPr>
          <p:cNvSpPr>
            <a:spLocks noGrp="1"/>
          </p:cNvSpPr>
          <p:nvPr>
            <p:ph type="title"/>
          </p:nvPr>
        </p:nvSpPr>
        <p:spPr/>
        <p:txBody>
          <a:bodyPr/>
          <a:lstStyle/>
          <a:p>
            <a:r>
              <a:rPr lang="en-US" dirty="0"/>
              <a:t>Best Seller Badges</a:t>
            </a:r>
          </a:p>
        </p:txBody>
      </p:sp>
      <p:pic>
        <p:nvPicPr>
          <p:cNvPr id="6" name="Content Placeholder 5" descr="A graph with numbers and a bar&#10;&#10;AI-generated content may be incorrect.">
            <a:extLst>
              <a:ext uri="{FF2B5EF4-FFF2-40B4-BE49-F238E27FC236}">
                <a16:creationId xmlns:a16="http://schemas.microsoft.com/office/drawing/2014/main" id="{884A2718-0838-2E58-0DAB-140B9446DCCE}"/>
              </a:ext>
            </a:extLst>
          </p:cNvPr>
          <p:cNvPicPr>
            <a:picLocks noGrp="1" noChangeAspect="1"/>
          </p:cNvPicPr>
          <p:nvPr>
            <p:ph sz="half" idx="1"/>
          </p:nvPr>
        </p:nvPicPr>
        <p:blipFill>
          <a:blip r:embed="rId5"/>
          <a:stretch>
            <a:fillRect/>
          </a:stretch>
        </p:blipFill>
        <p:spPr>
          <a:xfrm>
            <a:off x="1626808" y="2286000"/>
            <a:ext cx="3937758" cy="3581400"/>
          </a:xfrm>
        </p:spPr>
      </p:pic>
      <p:sp>
        <p:nvSpPr>
          <p:cNvPr id="4" name="Content Placeholder 3">
            <a:extLst>
              <a:ext uri="{FF2B5EF4-FFF2-40B4-BE49-F238E27FC236}">
                <a16:creationId xmlns:a16="http://schemas.microsoft.com/office/drawing/2014/main" id="{7B0325FE-64C6-1A3B-C8DC-D08B84A02659}"/>
              </a:ext>
            </a:extLst>
          </p:cNvPr>
          <p:cNvSpPr>
            <a:spLocks noGrp="1"/>
          </p:cNvSpPr>
          <p:nvPr>
            <p:ph sz="half" idx="2"/>
          </p:nvPr>
        </p:nvSpPr>
        <p:spPr/>
        <p:txBody>
          <a:bodyPr/>
          <a:lstStyle/>
          <a:p>
            <a:r>
              <a:rPr lang="en-US" dirty="0"/>
              <a:t>Most products have no Best Seller badge.</a:t>
            </a:r>
          </a:p>
          <a:p>
            <a:r>
              <a:rPr lang="en-US" dirty="0"/>
              <a:t>Badges like “Best Seller” or “Amazon’s Choice” are rare exceptions.</a:t>
            </a:r>
          </a:p>
          <a:p>
            <a:r>
              <a:rPr lang="en-US" dirty="0"/>
              <a:t>When present, badges may act as strong signals, but most products compete without them.</a:t>
            </a:r>
          </a:p>
        </p:txBody>
      </p:sp>
      <p:pic>
        <p:nvPicPr>
          <p:cNvPr id="12" name="Audio 11">
            <a:extLst>
              <a:ext uri="{FF2B5EF4-FFF2-40B4-BE49-F238E27FC236}">
                <a16:creationId xmlns:a16="http://schemas.microsoft.com/office/drawing/2014/main" id="{9B1F989E-A36A-2100-C7FF-B47BBF6BEF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49987257"/>
      </p:ext>
    </p:extLst>
  </p:cSld>
  <p:clrMapOvr>
    <a:masterClrMapping/>
  </p:clrMapOvr>
  <mc:AlternateContent xmlns:mc="http://schemas.openxmlformats.org/markup-compatibility/2006" xmlns:p14="http://schemas.microsoft.com/office/powerpoint/2010/main">
    <mc:Choice Requires="p14">
      <p:transition spd="slow" p14:dur="2000" advTm="28077"/>
    </mc:Choice>
    <mc:Fallback xmlns="">
      <p:transition spd="slow" advTm="28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880B70-9045-4B1E-A61A-E849BE8C8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5" name="Rectangle 14">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6E5D19-6FA2-03A8-E769-EDE35FCDAF53}"/>
              </a:ext>
            </a:extLst>
          </p:cNvPr>
          <p:cNvSpPr>
            <a:spLocks noGrp="1"/>
          </p:cNvSpPr>
          <p:nvPr>
            <p:ph type="title"/>
          </p:nvPr>
        </p:nvSpPr>
        <p:spPr>
          <a:xfrm>
            <a:off x="784743" y="685800"/>
            <a:ext cx="5793475" cy="1485900"/>
          </a:xfrm>
        </p:spPr>
        <p:txBody>
          <a:bodyPr vert="horz" lIns="91440" tIns="45720" rIns="91440" bIns="45720" rtlCol="0" anchor="t">
            <a:normAutofit/>
          </a:bodyPr>
          <a:lstStyle/>
          <a:p>
            <a:r>
              <a:rPr lang="en-US" dirty="0"/>
              <a:t>Effects of Best Seller Badges</a:t>
            </a:r>
          </a:p>
        </p:txBody>
      </p:sp>
      <p:sp>
        <p:nvSpPr>
          <p:cNvPr id="3" name="Content Placeholder 2">
            <a:extLst>
              <a:ext uri="{FF2B5EF4-FFF2-40B4-BE49-F238E27FC236}">
                <a16:creationId xmlns:a16="http://schemas.microsoft.com/office/drawing/2014/main" id="{26E52DE7-E02D-294D-AE75-8CC473671BC7}"/>
              </a:ext>
            </a:extLst>
          </p:cNvPr>
          <p:cNvSpPr>
            <a:spLocks noGrp="1"/>
          </p:cNvSpPr>
          <p:nvPr>
            <p:ph sz="half" idx="1"/>
          </p:nvPr>
        </p:nvSpPr>
        <p:spPr>
          <a:xfrm>
            <a:off x="784743" y="2286000"/>
            <a:ext cx="5793475" cy="3886200"/>
          </a:xfrm>
        </p:spPr>
        <p:txBody>
          <a:bodyPr vert="horz" lIns="91440" tIns="45720" rIns="91440" bIns="45720" rtlCol="0">
            <a:normAutofit/>
          </a:bodyPr>
          <a:lstStyle/>
          <a:p>
            <a:r>
              <a:rPr lang="en-US" sz="1800" dirty="0"/>
              <a:t>Best Seller badge: strongest impact, with the highest purchases and reviews.</a:t>
            </a:r>
          </a:p>
          <a:p>
            <a:r>
              <a:rPr lang="en-US" sz="1800" dirty="0"/>
              <a:t>Amazon’s Choice and Limited Time Deal: moderate boost in purchases and reviews, but less consistent than Best Seller.</a:t>
            </a:r>
          </a:p>
          <a:p>
            <a:r>
              <a:rPr lang="en-US" sz="1800" dirty="0"/>
              <a:t>No Badge: majority of products, lower purchases and reviews.</a:t>
            </a:r>
          </a:p>
          <a:p>
            <a:r>
              <a:rPr lang="en-US" sz="1800" dirty="0"/>
              <a:t>Discount tags: very limited influence, low purchase and review activity.</a:t>
            </a:r>
          </a:p>
          <a:p>
            <a:r>
              <a:rPr lang="en-US" sz="1800" dirty="0"/>
              <a:t>Not all badges are equal. Best Seller acts as a powerful credibility marker, while others provide weaker or niche boosts.</a:t>
            </a:r>
          </a:p>
        </p:txBody>
      </p:sp>
      <p:sp>
        <p:nvSpPr>
          <p:cNvPr id="17" name="Rectangle 16">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descr="A graph of a review&#10;&#10;AI-generated content may be incorrect.">
            <a:extLst>
              <a:ext uri="{FF2B5EF4-FFF2-40B4-BE49-F238E27FC236}">
                <a16:creationId xmlns:a16="http://schemas.microsoft.com/office/drawing/2014/main" id="{DA42F837-3A35-7CCD-CD5F-463322C596BF}"/>
              </a:ext>
            </a:extLst>
          </p:cNvPr>
          <p:cNvPicPr>
            <a:picLocks noChangeAspect="1"/>
          </p:cNvPicPr>
          <p:nvPr/>
        </p:nvPicPr>
        <p:blipFill>
          <a:blip r:embed="rId5"/>
          <a:stretch>
            <a:fillRect/>
          </a:stretch>
        </p:blipFill>
        <p:spPr>
          <a:xfrm>
            <a:off x="8068163" y="643467"/>
            <a:ext cx="3667933" cy="2705100"/>
          </a:xfrm>
          <a:prstGeom prst="rect">
            <a:avLst/>
          </a:prstGeom>
          <a:ln>
            <a:noFill/>
          </a:ln>
          <a:effectLst/>
        </p:spPr>
      </p:pic>
      <p:pic>
        <p:nvPicPr>
          <p:cNvPr id="6" name="Picture 5" descr="A graph of sales&#10;&#10;AI-generated content may be incorrect.">
            <a:extLst>
              <a:ext uri="{FF2B5EF4-FFF2-40B4-BE49-F238E27FC236}">
                <a16:creationId xmlns:a16="http://schemas.microsoft.com/office/drawing/2014/main" id="{6877AE0E-08D5-1896-68FF-0D56FA035F30}"/>
              </a:ext>
            </a:extLst>
          </p:cNvPr>
          <p:cNvPicPr>
            <a:picLocks noChangeAspect="1"/>
          </p:cNvPicPr>
          <p:nvPr/>
        </p:nvPicPr>
        <p:blipFill>
          <a:blip r:embed="rId6"/>
          <a:stretch>
            <a:fillRect/>
          </a:stretch>
        </p:blipFill>
        <p:spPr>
          <a:xfrm>
            <a:off x="8061925" y="3509434"/>
            <a:ext cx="3680408" cy="2705100"/>
          </a:xfrm>
          <a:prstGeom prst="rect">
            <a:avLst/>
          </a:prstGeom>
          <a:ln>
            <a:noFill/>
          </a:ln>
          <a:effectLst/>
        </p:spPr>
      </p:pic>
      <p:pic>
        <p:nvPicPr>
          <p:cNvPr id="16" name="Audio 15">
            <a:extLst>
              <a:ext uri="{FF2B5EF4-FFF2-40B4-BE49-F238E27FC236}">
                <a16:creationId xmlns:a16="http://schemas.microsoft.com/office/drawing/2014/main" id="{CBE40D91-722C-4F00-338C-DE39EBE836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4806198"/>
      </p:ext>
    </p:extLst>
  </p:cSld>
  <p:clrMapOvr>
    <a:masterClrMapping/>
  </p:clrMapOvr>
  <mc:AlternateContent xmlns:mc="http://schemas.openxmlformats.org/markup-compatibility/2006" xmlns:p14="http://schemas.microsoft.com/office/powerpoint/2010/main">
    <mc:Choice Requires="p14">
      <p:transition spd="slow" p14:dur="2000" advTm="21477"/>
    </mc:Choice>
    <mc:Fallback xmlns="">
      <p:transition spd="slow" advTm="21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3124B-67B3-9A9C-E5CD-F4D6CD6874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0BCCB-60EB-4CA1-6E30-15DE81BA252B}"/>
              </a:ext>
            </a:extLst>
          </p:cNvPr>
          <p:cNvSpPr>
            <a:spLocks noGrp="1"/>
          </p:cNvSpPr>
          <p:nvPr>
            <p:ph type="title"/>
          </p:nvPr>
        </p:nvSpPr>
        <p:spPr/>
        <p:txBody>
          <a:bodyPr/>
          <a:lstStyle/>
          <a:p>
            <a:r>
              <a:rPr lang="en-US" dirty="0"/>
              <a:t>Random Forest Model</a:t>
            </a:r>
          </a:p>
        </p:txBody>
      </p:sp>
      <p:sp>
        <p:nvSpPr>
          <p:cNvPr id="3" name="Text Placeholder 2">
            <a:extLst>
              <a:ext uri="{FF2B5EF4-FFF2-40B4-BE49-F238E27FC236}">
                <a16:creationId xmlns:a16="http://schemas.microsoft.com/office/drawing/2014/main" id="{E540ED8C-1796-E3CF-F8C5-6B9891A51D34}"/>
              </a:ext>
            </a:extLst>
          </p:cNvPr>
          <p:cNvSpPr>
            <a:spLocks noGrp="1"/>
          </p:cNvSpPr>
          <p:nvPr>
            <p:ph type="body" idx="1"/>
          </p:nvPr>
        </p:nvSpPr>
        <p:spPr>
          <a:xfrm>
            <a:off x="1371600" y="1614035"/>
            <a:ext cx="4443984" cy="823912"/>
          </a:xfrm>
        </p:spPr>
        <p:txBody>
          <a:bodyPr/>
          <a:lstStyle/>
          <a:p>
            <a:r>
              <a:rPr lang="en-US" dirty="0"/>
              <a:t>Results</a:t>
            </a:r>
          </a:p>
        </p:txBody>
      </p:sp>
      <p:sp>
        <p:nvSpPr>
          <p:cNvPr id="4" name="Content Placeholder 3">
            <a:extLst>
              <a:ext uri="{FF2B5EF4-FFF2-40B4-BE49-F238E27FC236}">
                <a16:creationId xmlns:a16="http://schemas.microsoft.com/office/drawing/2014/main" id="{1E4D0DF4-72B4-9258-75F2-A7BD834FAA09}"/>
              </a:ext>
            </a:extLst>
          </p:cNvPr>
          <p:cNvSpPr>
            <a:spLocks noGrp="1"/>
          </p:cNvSpPr>
          <p:nvPr>
            <p:ph sz="half" idx="2"/>
          </p:nvPr>
        </p:nvSpPr>
        <p:spPr>
          <a:xfrm>
            <a:off x="1371600" y="2578377"/>
            <a:ext cx="5216770" cy="3916207"/>
          </a:xfrm>
        </p:spPr>
        <p:txBody>
          <a:bodyPr>
            <a:normAutofit fontScale="92500" lnSpcReduction="10000"/>
          </a:bodyPr>
          <a:lstStyle/>
          <a:p>
            <a:r>
              <a:rPr lang="en-US" dirty="0"/>
              <a:t>TRAIN</a:t>
            </a:r>
          </a:p>
          <a:p>
            <a:pPr lvl="1"/>
            <a:r>
              <a:rPr lang="en-US" i="0" dirty="0">
                <a:solidFill>
                  <a:schemeClr val="tx1"/>
                </a:solidFill>
              </a:rPr>
              <a:t>R²</a:t>
            </a:r>
            <a:r>
              <a:rPr lang="en-US" dirty="0"/>
              <a:t>: 0.97</a:t>
            </a:r>
          </a:p>
          <a:p>
            <a:pPr lvl="1"/>
            <a:r>
              <a:rPr lang="en-US" dirty="0"/>
              <a:t>RMSE: 986</a:t>
            </a:r>
          </a:p>
          <a:p>
            <a:r>
              <a:rPr lang="en-US" dirty="0"/>
              <a:t>Test</a:t>
            </a:r>
          </a:p>
          <a:p>
            <a:pPr lvl="1"/>
            <a:r>
              <a:rPr lang="en-US" i="0" dirty="0">
                <a:solidFill>
                  <a:schemeClr val="tx1"/>
                </a:solidFill>
              </a:rPr>
              <a:t>R²</a:t>
            </a:r>
            <a:r>
              <a:rPr lang="en-US" dirty="0"/>
              <a:t>: 0.91</a:t>
            </a:r>
          </a:p>
          <a:p>
            <a:pPr lvl="1"/>
            <a:r>
              <a:rPr lang="en-US" dirty="0"/>
              <a:t>RMSE: 1,699</a:t>
            </a:r>
          </a:p>
          <a:p>
            <a:r>
              <a:rPr lang="en-US" dirty="0"/>
              <a:t>Small gap between train and test</a:t>
            </a:r>
          </a:p>
          <a:p>
            <a:pPr lvl="1"/>
            <a:r>
              <a:rPr lang="en-US" dirty="0"/>
              <a:t>Slight overfitting, but generalization is strong</a:t>
            </a:r>
          </a:p>
          <a:p>
            <a:r>
              <a:rPr lang="en-US" dirty="0"/>
              <a:t>Captures non-linear, complex relationships much better than Linear Regression.</a:t>
            </a:r>
          </a:p>
        </p:txBody>
      </p:sp>
      <p:pic>
        <p:nvPicPr>
          <p:cNvPr id="12" name="Content Placeholder 11" descr="Forest scene outline">
            <a:extLst>
              <a:ext uri="{FF2B5EF4-FFF2-40B4-BE49-F238E27FC236}">
                <a16:creationId xmlns:a16="http://schemas.microsoft.com/office/drawing/2014/main" id="{F45A5C00-A98E-5003-81A2-2925A0441E88}"/>
              </a:ext>
            </a:extLst>
          </p:cNvPr>
          <p:cNvPicPr>
            <a:picLocks noGrp="1" noChangeAspect="1"/>
          </p:cNvPicPr>
          <p:nvPr>
            <p:ph sz="quarter" idx="4"/>
          </p:nvPr>
        </p:nvPicPr>
        <p:blipFill>
          <a:blip r:embed="rId5">
            <a:extLst>
              <a:ext uri="{96DAC541-7B7A-43D3-8B79-37D633B846F1}">
                <asvg:svgBlip xmlns:asvg="http://schemas.microsoft.com/office/drawing/2016/SVG/main" r:embed="rId6"/>
              </a:ext>
            </a:extLst>
          </a:blip>
          <a:stretch>
            <a:fillRect/>
          </a:stretch>
        </p:blipFill>
        <p:spPr>
          <a:xfrm>
            <a:off x="7821002" y="2437947"/>
            <a:ext cx="2776660" cy="2776660"/>
          </a:xfrm>
        </p:spPr>
      </p:pic>
      <p:pic>
        <p:nvPicPr>
          <p:cNvPr id="18" name="Audio 17">
            <a:extLst>
              <a:ext uri="{FF2B5EF4-FFF2-40B4-BE49-F238E27FC236}">
                <a16:creationId xmlns:a16="http://schemas.microsoft.com/office/drawing/2014/main" id="{CD425FC0-773F-6EB1-3929-9AF554F2DB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01222955"/>
      </p:ext>
    </p:extLst>
  </p:cSld>
  <p:clrMapOvr>
    <a:masterClrMapping/>
  </p:clrMapOvr>
  <mc:AlternateContent xmlns:mc="http://schemas.openxmlformats.org/markup-compatibility/2006" xmlns:p14="http://schemas.microsoft.com/office/powerpoint/2010/main">
    <mc:Choice Requires="p14">
      <p:transition spd="slow" p14:dur="2000" advTm="33600"/>
    </mc:Choice>
    <mc:Fallback xmlns="">
      <p:transition spd="slow" advTm="33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8CD58-9CAF-7B69-2B30-29F13EEB57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0BCFFF-A105-27B2-E6CD-17D05A1E6801}"/>
              </a:ext>
            </a:extLst>
          </p:cNvPr>
          <p:cNvSpPr>
            <a:spLocks noGrp="1"/>
          </p:cNvSpPr>
          <p:nvPr>
            <p:ph type="title"/>
          </p:nvPr>
        </p:nvSpPr>
        <p:spPr/>
        <p:txBody>
          <a:bodyPr/>
          <a:lstStyle/>
          <a:p>
            <a:r>
              <a:rPr lang="en-US" dirty="0"/>
              <a:t>Random Forest Model</a:t>
            </a:r>
          </a:p>
        </p:txBody>
      </p:sp>
      <p:sp>
        <p:nvSpPr>
          <p:cNvPr id="4" name="Content Placeholder 3">
            <a:extLst>
              <a:ext uri="{FF2B5EF4-FFF2-40B4-BE49-F238E27FC236}">
                <a16:creationId xmlns:a16="http://schemas.microsoft.com/office/drawing/2014/main" id="{D69C2CA1-9F1C-58AC-D8F0-47F8272C5431}"/>
              </a:ext>
            </a:extLst>
          </p:cNvPr>
          <p:cNvSpPr>
            <a:spLocks noGrp="1"/>
          </p:cNvSpPr>
          <p:nvPr>
            <p:ph sz="half" idx="2"/>
          </p:nvPr>
        </p:nvSpPr>
        <p:spPr>
          <a:xfrm>
            <a:off x="1371600" y="2531483"/>
            <a:ext cx="4724400" cy="3986547"/>
          </a:xfrm>
        </p:spPr>
        <p:txBody>
          <a:bodyPr>
            <a:normAutofit/>
          </a:bodyPr>
          <a:lstStyle/>
          <a:p>
            <a:r>
              <a:rPr lang="en-US" dirty="0"/>
              <a:t>Price (current/discounted) is the most important driver of purchases.</a:t>
            </a:r>
          </a:p>
          <a:p>
            <a:r>
              <a:rPr lang="en-US" dirty="0"/>
              <a:t>Listed price also matters, but less than discounted price.</a:t>
            </a:r>
          </a:p>
          <a:p>
            <a:r>
              <a:rPr lang="en-US" dirty="0"/>
              <a:t>Ratings, sponsorship, and best-seller badges have moderate influence.</a:t>
            </a:r>
          </a:p>
          <a:p>
            <a:r>
              <a:rPr lang="en-US" dirty="0"/>
              <a:t>Sustainability badges have a minimal effect</a:t>
            </a:r>
          </a:p>
          <a:p>
            <a:pPr lvl="1"/>
            <a:r>
              <a:rPr lang="en-US" dirty="0"/>
              <a:t>Niche rather than broad drivers</a:t>
            </a:r>
          </a:p>
          <a:p>
            <a:r>
              <a:rPr lang="en-US" dirty="0"/>
              <a:t>Confirms that pricing strategy is the strongest lever for sales</a:t>
            </a:r>
          </a:p>
        </p:txBody>
      </p:sp>
      <p:pic>
        <p:nvPicPr>
          <p:cNvPr id="10" name="Content Placeholder 9" descr="A graph with text overlay&#10;&#10;AI-generated content may be incorrect.">
            <a:extLst>
              <a:ext uri="{FF2B5EF4-FFF2-40B4-BE49-F238E27FC236}">
                <a16:creationId xmlns:a16="http://schemas.microsoft.com/office/drawing/2014/main" id="{DCF597F2-6CCC-F815-8C43-EADF157E3466}"/>
              </a:ext>
            </a:extLst>
          </p:cNvPr>
          <p:cNvPicPr>
            <a:picLocks noGrp="1" noChangeAspect="1"/>
          </p:cNvPicPr>
          <p:nvPr>
            <p:ph sz="quarter" idx="4"/>
          </p:nvPr>
        </p:nvPicPr>
        <p:blipFill>
          <a:blip r:embed="rId5"/>
          <a:stretch>
            <a:fillRect/>
          </a:stretch>
        </p:blipFill>
        <p:spPr>
          <a:xfrm>
            <a:off x="6376418" y="2752820"/>
            <a:ext cx="5490516" cy="2876331"/>
          </a:xfrm>
        </p:spPr>
      </p:pic>
      <p:sp>
        <p:nvSpPr>
          <p:cNvPr id="11" name="Text Placeholder 4">
            <a:extLst>
              <a:ext uri="{FF2B5EF4-FFF2-40B4-BE49-F238E27FC236}">
                <a16:creationId xmlns:a16="http://schemas.microsoft.com/office/drawing/2014/main" id="{57D7280E-3C8D-A1B3-D006-87B1637A6803}"/>
              </a:ext>
            </a:extLst>
          </p:cNvPr>
          <p:cNvSpPr>
            <a:spLocks noGrp="1"/>
          </p:cNvSpPr>
          <p:nvPr>
            <p:ph type="body" idx="1"/>
          </p:nvPr>
        </p:nvSpPr>
        <p:spPr>
          <a:xfrm>
            <a:off x="1371600" y="1428750"/>
            <a:ext cx="4443984" cy="823912"/>
          </a:xfrm>
        </p:spPr>
        <p:txBody>
          <a:bodyPr/>
          <a:lstStyle/>
          <a:p>
            <a:r>
              <a:rPr lang="en-US" dirty="0"/>
              <a:t>Feature Importances</a:t>
            </a:r>
          </a:p>
        </p:txBody>
      </p:sp>
      <p:pic>
        <p:nvPicPr>
          <p:cNvPr id="13" name="Audio 12">
            <a:extLst>
              <a:ext uri="{FF2B5EF4-FFF2-40B4-BE49-F238E27FC236}">
                <a16:creationId xmlns:a16="http://schemas.microsoft.com/office/drawing/2014/main" id="{7E7A1F18-311D-4D70-7B60-63CF88CE8E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29970088"/>
      </p:ext>
    </p:extLst>
  </p:cSld>
  <p:clrMapOvr>
    <a:masterClrMapping/>
  </p:clrMapOvr>
  <mc:AlternateContent xmlns:mc="http://schemas.openxmlformats.org/markup-compatibility/2006" xmlns:p14="http://schemas.microsoft.com/office/powerpoint/2010/main">
    <mc:Choice Requires="p14">
      <p:transition spd="slow" p14:dur="2000" advTm="41120"/>
    </mc:Choice>
    <mc:Fallback xmlns="">
      <p:transition spd="slow" advTm="41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71B57-D900-E455-75F8-F0A3BAD8A0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375A3E-CC87-1F55-3554-9B0FD990475D}"/>
              </a:ext>
            </a:extLst>
          </p:cNvPr>
          <p:cNvSpPr>
            <a:spLocks noGrp="1"/>
          </p:cNvSpPr>
          <p:nvPr>
            <p:ph type="title"/>
          </p:nvPr>
        </p:nvSpPr>
        <p:spPr/>
        <p:txBody>
          <a:bodyPr/>
          <a:lstStyle/>
          <a:p>
            <a:r>
              <a:rPr lang="en-US" dirty="0"/>
              <a:t>Gradient Boosting Model</a:t>
            </a:r>
          </a:p>
        </p:txBody>
      </p:sp>
      <p:sp>
        <p:nvSpPr>
          <p:cNvPr id="3" name="Text Placeholder 2">
            <a:extLst>
              <a:ext uri="{FF2B5EF4-FFF2-40B4-BE49-F238E27FC236}">
                <a16:creationId xmlns:a16="http://schemas.microsoft.com/office/drawing/2014/main" id="{A24BF81A-7986-8ECD-1AC2-65338DCBCDEA}"/>
              </a:ext>
            </a:extLst>
          </p:cNvPr>
          <p:cNvSpPr>
            <a:spLocks noGrp="1"/>
          </p:cNvSpPr>
          <p:nvPr>
            <p:ph type="body" idx="1"/>
          </p:nvPr>
        </p:nvSpPr>
        <p:spPr>
          <a:xfrm>
            <a:off x="1371600" y="1516952"/>
            <a:ext cx="4443984" cy="823912"/>
          </a:xfrm>
        </p:spPr>
        <p:txBody>
          <a:bodyPr/>
          <a:lstStyle/>
          <a:p>
            <a:r>
              <a:rPr lang="en-US" dirty="0"/>
              <a:t>Results</a:t>
            </a:r>
          </a:p>
        </p:txBody>
      </p:sp>
      <p:sp>
        <p:nvSpPr>
          <p:cNvPr id="4" name="Content Placeholder 3">
            <a:extLst>
              <a:ext uri="{FF2B5EF4-FFF2-40B4-BE49-F238E27FC236}">
                <a16:creationId xmlns:a16="http://schemas.microsoft.com/office/drawing/2014/main" id="{603F92FC-68BA-EB9C-6310-B82F5D693505}"/>
              </a:ext>
            </a:extLst>
          </p:cNvPr>
          <p:cNvSpPr>
            <a:spLocks noGrp="1"/>
          </p:cNvSpPr>
          <p:nvPr>
            <p:ph sz="half" idx="2"/>
          </p:nvPr>
        </p:nvSpPr>
        <p:spPr>
          <a:xfrm>
            <a:off x="1371600" y="2578376"/>
            <a:ext cx="5153414" cy="3892762"/>
          </a:xfrm>
        </p:spPr>
        <p:txBody>
          <a:bodyPr>
            <a:normAutofit fontScale="92500" lnSpcReduction="20000"/>
          </a:bodyPr>
          <a:lstStyle/>
          <a:p>
            <a:r>
              <a:rPr lang="en-US" dirty="0"/>
              <a:t>TRAIN</a:t>
            </a:r>
          </a:p>
          <a:p>
            <a:pPr lvl="1"/>
            <a:r>
              <a:rPr lang="en-US" i="0" dirty="0">
                <a:solidFill>
                  <a:schemeClr val="tx1"/>
                </a:solidFill>
              </a:rPr>
              <a:t>R²</a:t>
            </a:r>
            <a:r>
              <a:rPr lang="en-US" dirty="0"/>
              <a:t>: 0.86</a:t>
            </a:r>
          </a:p>
          <a:p>
            <a:pPr lvl="1"/>
            <a:r>
              <a:rPr lang="en-US" dirty="0"/>
              <a:t>RMSE: 2,026</a:t>
            </a:r>
          </a:p>
          <a:p>
            <a:r>
              <a:rPr lang="en-US" dirty="0"/>
              <a:t>Test</a:t>
            </a:r>
          </a:p>
          <a:p>
            <a:pPr lvl="1"/>
            <a:r>
              <a:rPr lang="en-US" i="0" dirty="0">
                <a:solidFill>
                  <a:schemeClr val="tx1"/>
                </a:solidFill>
              </a:rPr>
              <a:t>R²</a:t>
            </a:r>
            <a:r>
              <a:rPr lang="en-US" dirty="0"/>
              <a:t>: 0.82</a:t>
            </a:r>
          </a:p>
          <a:p>
            <a:pPr lvl="1"/>
            <a:r>
              <a:rPr lang="en-US" dirty="0"/>
              <a:t>RMSE: 2,442</a:t>
            </a:r>
          </a:p>
          <a:p>
            <a:r>
              <a:rPr lang="en-US" dirty="0"/>
              <a:t>Explains ~82-86% of variance with moderate errors.</a:t>
            </a:r>
          </a:p>
          <a:p>
            <a:r>
              <a:rPr lang="en-US" dirty="0"/>
              <a:t>Less accurate than Random Forest, but balanced and stable.</a:t>
            </a:r>
          </a:p>
          <a:p>
            <a:r>
              <a:rPr lang="en-US" dirty="0"/>
              <a:t>Better suited when robustness and reduced overfitting matter more than raw accuracy.</a:t>
            </a:r>
          </a:p>
        </p:txBody>
      </p:sp>
      <p:pic>
        <p:nvPicPr>
          <p:cNvPr id="12" name="Content Placeholder 11" descr="Pyramid with levels with solid fill">
            <a:extLst>
              <a:ext uri="{FF2B5EF4-FFF2-40B4-BE49-F238E27FC236}">
                <a16:creationId xmlns:a16="http://schemas.microsoft.com/office/drawing/2014/main" id="{90819C19-290B-1C57-A2D7-7EF42BE87F4E}"/>
              </a:ext>
            </a:extLst>
          </p:cNvPr>
          <p:cNvPicPr>
            <a:picLocks noGrp="1" noChangeAspect="1"/>
          </p:cNvPicPr>
          <p:nvPr>
            <p:ph sz="quarter" idx="4"/>
          </p:nvPr>
        </p:nvPicPr>
        <p:blipFill>
          <a:blip r:embed="rId5">
            <a:extLst>
              <a:ext uri="{96DAC541-7B7A-43D3-8B79-37D633B846F1}">
                <asvg:svgBlip xmlns:asvg="http://schemas.microsoft.com/office/drawing/2016/SVG/main" r:embed="rId6"/>
              </a:ext>
            </a:extLst>
          </a:blip>
          <a:stretch>
            <a:fillRect/>
          </a:stretch>
        </p:blipFill>
        <p:spPr>
          <a:xfrm>
            <a:off x="8008694" y="2340864"/>
            <a:ext cx="2964106" cy="2964106"/>
          </a:xfrm>
        </p:spPr>
      </p:pic>
      <p:pic>
        <p:nvPicPr>
          <p:cNvPr id="22" name="Audio 21">
            <a:extLst>
              <a:ext uri="{FF2B5EF4-FFF2-40B4-BE49-F238E27FC236}">
                <a16:creationId xmlns:a16="http://schemas.microsoft.com/office/drawing/2014/main" id="{88742C3E-952D-18A5-AA9F-E84B42FE2B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14988310"/>
      </p:ext>
    </p:extLst>
  </p:cSld>
  <p:clrMapOvr>
    <a:masterClrMapping/>
  </p:clrMapOvr>
  <mc:AlternateContent xmlns:mc="http://schemas.openxmlformats.org/markup-compatibility/2006" xmlns:p14="http://schemas.microsoft.com/office/powerpoint/2010/main">
    <mc:Choice Requires="p14">
      <p:transition spd="slow" p14:dur="2000" advTm="19029"/>
    </mc:Choice>
    <mc:Fallback xmlns="">
      <p:transition spd="slow" advTm="19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E10432C-798C-177E-A07D-A6FE66A750A0}"/>
              </a:ext>
            </a:extLst>
          </p:cNvPr>
          <p:cNvSpPr>
            <a:spLocks noGrp="1"/>
          </p:cNvSpPr>
          <p:nvPr>
            <p:ph type="title"/>
          </p:nvPr>
        </p:nvSpPr>
        <p:spPr>
          <a:xfrm>
            <a:off x="1023562" y="685800"/>
            <a:ext cx="10493524" cy="1485900"/>
          </a:xfrm>
        </p:spPr>
        <p:txBody>
          <a:bodyPr vert="horz" lIns="91440" tIns="45720" rIns="91440" bIns="45720" rtlCol="0" anchor="t">
            <a:normAutofit/>
          </a:bodyPr>
          <a:lstStyle/>
          <a:p>
            <a:r>
              <a:rPr lang="en-US" dirty="0"/>
              <a:t>Dataset Overview</a:t>
            </a:r>
          </a:p>
        </p:txBody>
      </p:sp>
      <p:sp>
        <p:nvSpPr>
          <p:cNvPr id="15" name="Rectangle 14">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62FB6D4-3036-9F53-4BC8-89A19FD4A60E}"/>
              </a:ext>
            </a:extLst>
          </p:cNvPr>
          <p:cNvSpPr>
            <a:spLocks noGrp="1"/>
          </p:cNvSpPr>
          <p:nvPr>
            <p:ph sz="half" idx="1"/>
          </p:nvPr>
        </p:nvSpPr>
        <p:spPr>
          <a:xfrm>
            <a:off x="1023562" y="2286000"/>
            <a:ext cx="5072437" cy="3581400"/>
          </a:xfrm>
        </p:spPr>
        <p:txBody>
          <a:bodyPr vert="horz" lIns="91440" tIns="45720" rIns="91440" bIns="45720" rtlCol="0">
            <a:normAutofit/>
          </a:bodyPr>
          <a:lstStyle/>
          <a:p>
            <a:r>
              <a:rPr lang="en-US" sz="1800"/>
              <a:t>Source: Kaggle, 2025 release</a:t>
            </a:r>
          </a:p>
          <a:p>
            <a:r>
              <a:rPr lang="en-US" sz="1800"/>
              <a:t>Size: ~42K products with structured attributes</a:t>
            </a:r>
          </a:p>
          <a:p>
            <a:r>
              <a:rPr lang="en-US" sz="1800"/>
              <a:t>Key Features:</a:t>
            </a:r>
          </a:p>
          <a:p>
            <a:pPr marL="384048" lvl="1"/>
            <a:r>
              <a:rPr lang="en-US" sz="1800"/>
              <a:t>Product information: title, category, badges, sustainability tags</a:t>
            </a:r>
          </a:p>
          <a:p>
            <a:pPr marL="384048" lvl="1"/>
            <a:r>
              <a:rPr lang="en-US" sz="1800"/>
              <a:t>Pricing: listed price, discounted price</a:t>
            </a:r>
          </a:p>
          <a:p>
            <a:pPr marL="384048" lvl="1"/>
            <a:r>
              <a:rPr lang="en-US" sz="1800"/>
              <a:t>Consumer engagement: ratings, number of reviews, recent purchases</a:t>
            </a:r>
          </a:p>
          <a:p>
            <a:r>
              <a:rPr lang="en-US" sz="1800"/>
              <a:t>Goal: identify factors that influence product sales and consumer preferences</a:t>
            </a:r>
          </a:p>
        </p:txBody>
      </p:sp>
      <p:pic>
        <p:nvPicPr>
          <p:cNvPr id="8" name="Content Placeholder 7" descr="A screenshot of a web page&#10;&#10;AI-generated content may be incorrect.">
            <a:extLst>
              <a:ext uri="{FF2B5EF4-FFF2-40B4-BE49-F238E27FC236}">
                <a16:creationId xmlns:a16="http://schemas.microsoft.com/office/drawing/2014/main" id="{DFD9B3FD-DE16-3F1E-E225-622C9709693F}"/>
              </a:ext>
            </a:extLst>
          </p:cNvPr>
          <p:cNvPicPr>
            <a:picLocks noGrp="1" noChangeAspect="1"/>
          </p:cNvPicPr>
          <p:nvPr>
            <p:ph sz="half" idx="2"/>
          </p:nvPr>
        </p:nvPicPr>
        <p:blipFill>
          <a:blip r:embed="rId5"/>
          <a:stretch>
            <a:fillRect/>
          </a:stretch>
        </p:blipFill>
        <p:spPr>
          <a:xfrm>
            <a:off x="6411641" y="2538856"/>
            <a:ext cx="5105445" cy="3165375"/>
          </a:xfrm>
          <a:prstGeom prst="rect">
            <a:avLst/>
          </a:prstGeom>
        </p:spPr>
      </p:pic>
      <p:pic>
        <p:nvPicPr>
          <p:cNvPr id="16" name="Audio 15">
            <a:extLst>
              <a:ext uri="{FF2B5EF4-FFF2-40B4-BE49-F238E27FC236}">
                <a16:creationId xmlns:a16="http://schemas.microsoft.com/office/drawing/2014/main" id="{8549F646-BC39-1324-8A6D-260A34D98B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77238303"/>
      </p:ext>
    </p:extLst>
  </p:cSld>
  <p:clrMapOvr>
    <a:masterClrMapping/>
  </p:clrMapOvr>
  <mc:AlternateContent xmlns:mc="http://schemas.openxmlformats.org/markup-compatibility/2006" xmlns:p14="http://schemas.microsoft.com/office/powerpoint/2010/main">
    <mc:Choice Requires="p14">
      <p:transition spd="slow" p14:dur="2000" advTm="22842"/>
    </mc:Choice>
    <mc:Fallback xmlns="">
      <p:transition spd="slow" advTm="2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3EDDC-E8FB-C89F-A50B-019547AC0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5EC226-03FC-BD0B-97F8-F40C68E10F65}"/>
              </a:ext>
            </a:extLst>
          </p:cNvPr>
          <p:cNvSpPr>
            <a:spLocks noGrp="1"/>
          </p:cNvSpPr>
          <p:nvPr>
            <p:ph type="title"/>
          </p:nvPr>
        </p:nvSpPr>
        <p:spPr/>
        <p:txBody>
          <a:bodyPr/>
          <a:lstStyle/>
          <a:p>
            <a:r>
              <a:rPr lang="en-US" dirty="0"/>
              <a:t>Gradient Boosting Model</a:t>
            </a:r>
          </a:p>
        </p:txBody>
      </p:sp>
      <p:sp>
        <p:nvSpPr>
          <p:cNvPr id="3" name="Text Placeholder 2">
            <a:extLst>
              <a:ext uri="{FF2B5EF4-FFF2-40B4-BE49-F238E27FC236}">
                <a16:creationId xmlns:a16="http://schemas.microsoft.com/office/drawing/2014/main" id="{6FAF5389-F349-ECA7-4CB4-1ECFF28C58C9}"/>
              </a:ext>
            </a:extLst>
          </p:cNvPr>
          <p:cNvSpPr>
            <a:spLocks noGrp="1"/>
          </p:cNvSpPr>
          <p:nvPr>
            <p:ph type="body" idx="1"/>
          </p:nvPr>
        </p:nvSpPr>
        <p:spPr>
          <a:xfrm>
            <a:off x="1371600" y="1759744"/>
            <a:ext cx="4443984" cy="823912"/>
          </a:xfrm>
        </p:spPr>
        <p:txBody>
          <a:bodyPr/>
          <a:lstStyle/>
          <a:p>
            <a:r>
              <a:rPr lang="en-US" dirty="0"/>
              <a:t>Permutation Importances</a:t>
            </a:r>
          </a:p>
        </p:txBody>
      </p:sp>
      <p:sp>
        <p:nvSpPr>
          <p:cNvPr id="4" name="Content Placeholder 3">
            <a:extLst>
              <a:ext uri="{FF2B5EF4-FFF2-40B4-BE49-F238E27FC236}">
                <a16:creationId xmlns:a16="http://schemas.microsoft.com/office/drawing/2014/main" id="{B7F272A9-DB8D-8CCB-596A-5A93276709ED}"/>
              </a:ext>
            </a:extLst>
          </p:cNvPr>
          <p:cNvSpPr>
            <a:spLocks noGrp="1"/>
          </p:cNvSpPr>
          <p:nvPr>
            <p:ph sz="half" idx="2"/>
          </p:nvPr>
        </p:nvSpPr>
        <p:spPr>
          <a:xfrm>
            <a:off x="1371600" y="2824706"/>
            <a:ext cx="5591908" cy="3526685"/>
          </a:xfrm>
        </p:spPr>
        <p:txBody>
          <a:bodyPr>
            <a:normAutofit lnSpcReduction="10000"/>
          </a:bodyPr>
          <a:lstStyle/>
          <a:p>
            <a:r>
              <a:rPr lang="en-US" dirty="0"/>
              <a:t>Price and ratings are the strongest predictors of purchases.</a:t>
            </a:r>
          </a:p>
          <a:p>
            <a:r>
              <a:rPr lang="en-US" dirty="0"/>
              <a:t>Organic sponsorship has notable predictive power, more than other categorical features.</a:t>
            </a:r>
          </a:p>
          <a:p>
            <a:r>
              <a:rPr lang="en-US" dirty="0"/>
              <a:t>Best Seller adds some value, but weaker compared to price and ratings.</a:t>
            </a:r>
          </a:p>
          <a:p>
            <a:r>
              <a:rPr lang="en-US" dirty="0"/>
              <a:t>Coupons and sustainability badges contribute little to predictive accuracy.</a:t>
            </a:r>
          </a:p>
          <a:p>
            <a:r>
              <a:rPr lang="en-US" dirty="0"/>
              <a:t>Consumer behavior is mainly driven by cost and satisfaction signals.</a:t>
            </a:r>
          </a:p>
        </p:txBody>
      </p:sp>
      <p:pic>
        <p:nvPicPr>
          <p:cNvPr id="10" name="Content Placeholder 9" descr="A screenshot of a computer&#10;&#10;AI-generated content may be incorrect.">
            <a:extLst>
              <a:ext uri="{FF2B5EF4-FFF2-40B4-BE49-F238E27FC236}">
                <a16:creationId xmlns:a16="http://schemas.microsoft.com/office/drawing/2014/main" id="{210BDA05-D2C4-7B8E-B372-BFEBB4A333BA}"/>
              </a:ext>
            </a:extLst>
          </p:cNvPr>
          <p:cNvPicPr>
            <a:picLocks noGrp="1" noChangeAspect="1"/>
          </p:cNvPicPr>
          <p:nvPr>
            <p:ph sz="quarter" idx="4"/>
          </p:nvPr>
        </p:nvPicPr>
        <p:blipFill>
          <a:blip r:embed="rId5"/>
          <a:stretch>
            <a:fillRect/>
          </a:stretch>
        </p:blipFill>
        <p:spPr>
          <a:xfrm>
            <a:off x="7317618" y="1860216"/>
            <a:ext cx="3655182" cy="4491175"/>
          </a:xfrm>
        </p:spPr>
      </p:pic>
      <p:pic>
        <p:nvPicPr>
          <p:cNvPr id="14" name="Audio 13">
            <a:extLst>
              <a:ext uri="{FF2B5EF4-FFF2-40B4-BE49-F238E27FC236}">
                <a16:creationId xmlns:a16="http://schemas.microsoft.com/office/drawing/2014/main" id="{894C0ED4-B363-C037-C68C-DED85F9B40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04460959"/>
      </p:ext>
    </p:extLst>
  </p:cSld>
  <p:clrMapOvr>
    <a:masterClrMapping/>
  </p:clrMapOvr>
  <mc:AlternateContent xmlns:mc="http://schemas.openxmlformats.org/markup-compatibility/2006" xmlns:p14="http://schemas.microsoft.com/office/powerpoint/2010/main">
    <mc:Choice Requires="p14">
      <p:transition spd="slow" p14:dur="2000" advTm="20550"/>
    </mc:Choice>
    <mc:Fallback xmlns="">
      <p:transition spd="slow" advTm="20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35550-B18C-9401-1BDB-2BA992AB65C6}"/>
              </a:ext>
            </a:extLst>
          </p:cNvPr>
          <p:cNvSpPr>
            <a:spLocks noGrp="1"/>
          </p:cNvSpPr>
          <p:nvPr>
            <p:ph type="title"/>
          </p:nvPr>
        </p:nvSpPr>
        <p:spPr/>
        <p:txBody>
          <a:bodyPr/>
          <a:lstStyle/>
          <a:p>
            <a:r>
              <a:rPr lang="en-US" dirty="0"/>
              <a:t>Key Insights and Next Steps</a:t>
            </a:r>
          </a:p>
        </p:txBody>
      </p:sp>
      <p:sp>
        <p:nvSpPr>
          <p:cNvPr id="5" name="Text Placeholder 4">
            <a:extLst>
              <a:ext uri="{FF2B5EF4-FFF2-40B4-BE49-F238E27FC236}">
                <a16:creationId xmlns:a16="http://schemas.microsoft.com/office/drawing/2014/main" id="{A34B0B79-DC61-B80A-8765-755E47ECCA64}"/>
              </a:ext>
            </a:extLst>
          </p:cNvPr>
          <p:cNvSpPr>
            <a:spLocks noGrp="1"/>
          </p:cNvSpPr>
          <p:nvPr>
            <p:ph type="body" idx="1"/>
          </p:nvPr>
        </p:nvSpPr>
        <p:spPr>
          <a:xfrm>
            <a:off x="1371600" y="1867465"/>
            <a:ext cx="4443984" cy="823912"/>
          </a:xfrm>
        </p:spPr>
        <p:txBody>
          <a:bodyPr/>
          <a:lstStyle/>
          <a:p>
            <a:r>
              <a:rPr lang="en-US" dirty="0"/>
              <a:t>Key Takeaways</a:t>
            </a:r>
          </a:p>
        </p:txBody>
      </p:sp>
      <p:sp>
        <p:nvSpPr>
          <p:cNvPr id="6" name="Content Placeholder 5">
            <a:extLst>
              <a:ext uri="{FF2B5EF4-FFF2-40B4-BE49-F238E27FC236}">
                <a16:creationId xmlns:a16="http://schemas.microsoft.com/office/drawing/2014/main" id="{A0405EE3-7CC3-337A-C347-7269411FD3A0}"/>
              </a:ext>
            </a:extLst>
          </p:cNvPr>
          <p:cNvSpPr>
            <a:spLocks noGrp="1"/>
          </p:cNvSpPr>
          <p:nvPr>
            <p:ph sz="half" idx="2"/>
          </p:nvPr>
        </p:nvSpPr>
        <p:spPr>
          <a:xfrm>
            <a:off x="1371600" y="3045993"/>
            <a:ext cx="5990492" cy="3798260"/>
          </a:xfrm>
        </p:spPr>
        <p:txBody>
          <a:bodyPr>
            <a:normAutofit/>
          </a:bodyPr>
          <a:lstStyle/>
          <a:p>
            <a:r>
              <a:rPr lang="en-US" dirty="0"/>
              <a:t>Pricing dominates as the strongest driver of purchases.</a:t>
            </a:r>
          </a:p>
          <a:p>
            <a:r>
              <a:rPr lang="en-US" dirty="0"/>
              <a:t>Reviews fuel sales, but with diminishing returns.</a:t>
            </a:r>
          </a:p>
          <a:p>
            <a:r>
              <a:rPr lang="en-US" dirty="0"/>
              <a:t>Badges have mixed value: Best Seller helps, while sustainability badges mainly boost reviews, not sales.</a:t>
            </a:r>
          </a:p>
          <a:p>
            <a:r>
              <a:rPr lang="en-US" dirty="0"/>
              <a:t>Sponsorship boosts sales short-term but may lower ratings slightly.</a:t>
            </a:r>
          </a:p>
          <a:p>
            <a:r>
              <a:rPr lang="en-US" dirty="0"/>
              <a:t>Tree-based models far outperform Linear Regression.</a:t>
            </a:r>
          </a:p>
        </p:txBody>
      </p:sp>
      <p:sp>
        <p:nvSpPr>
          <p:cNvPr id="7" name="Text Placeholder 6">
            <a:extLst>
              <a:ext uri="{FF2B5EF4-FFF2-40B4-BE49-F238E27FC236}">
                <a16:creationId xmlns:a16="http://schemas.microsoft.com/office/drawing/2014/main" id="{09A81F0F-A8DA-DE56-7653-2574869CDD48}"/>
              </a:ext>
            </a:extLst>
          </p:cNvPr>
          <p:cNvSpPr>
            <a:spLocks noGrp="1"/>
          </p:cNvSpPr>
          <p:nvPr>
            <p:ph type="body" sz="quarter" idx="3"/>
          </p:nvPr>
        </p:nvSpPr>
        <p:spPr>
          <a:xfrm>
            <a:off x="7666892" y="1867465"/>
            <a:ext cx="4443984" cy="823912"/>
          </a:xfrm>
        </p:spPr>
        <p:txBody>
          <a:bodyPr/>
          <a:lstStyle/>
          <a:p>
            <a:r>
              <a:rPr lang="en-US" dirty="0"/>
              <a:t>Next Steps</a:t>
            </a:r>
          </a:p>
        </p:txBody>
      </p:sp>
      <p:sp>
        <p:nvSpPr>
          <p:cNvPr id="8" name="Content Placeholder 7">
            <a:extLst>
              <a:ext uri="{FF2B5EF4-FFF2-40B4-BE49-F238E27FC236}">
                <a16:creationId xmlns:a16="http://schemas.microsoft.com/office/drawing/2014/main" id="{55874A78-A7AB-3710-B049-E564556D3E71}"/>
              </a:ext>
            </a:extLst>
          </p:cNvPr>
          <p:cNvSpPr>
            <a:spLocks noGrp="1"/>
          </p:cNvSpPr>
          <p:nvPr>
            <p:ph sz="quarter" idx="4"/>
          </p:nvPr>
        </p:nvSpPr>
        <p:spPr>
          <a:xfrm>
            <a:off x="7666892" y="3045993"/>
            <a:ext cx="3845170" cy="3798260"/>
          </a:xfrm>
        </p:spPr>
        <p:txBody>
          <a:bodyPr>
            <a:normAutofit/>
          </a:bodyPr>
          <a:lstStyle/>
          <a:p>
            <a:r>
              <a:rPr lang="en-US" dirty="0"/>
              <a:t>Apply models to predict future product sales.</a:t>
            </a:r>
          </a:p>
          <a:p>
            <a:r>
              <a:rPr lang="en-US" dirty="0"/>
              <a:t>Explore interactions.</a:t>
            </a:r>
          </a:p>
          <a:p>
            <a:pPr lvl="1"/>
            <a:r>
              <a:rPr lang="en-US" dirty="0"/>
              <a:t>Ex. Low price + coupon + sponsorship</a:t>
            </a:r>
          </a:p>
          <a:p>
            <a:r>
              <a:rPr lang="en-US" dirty="0"/>
              <a:t>Extend to category-level analysis for deeper insights.</a:t>
            </a:r>
          </a:p>
        </p:txBody>
      </p:sp>
      <p:pic>
        <p:nvPicPr>
          <p:cNvPr id="10" name="Audio 9">
            <a:extLst>
              <a:ext uri="{FF2B5EF4-FFF2-40B4-BE49-F238E27FC236}">
                <a16:creationId xmlns:a16="http://schemas.microsoft.com/office/drawing/2014/main" id="{342AE6EA-00CF-FB34-29A5-1568EF897E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50027188"/>
      </p:ext>
    </p:extLst>
  </p:cSld>
  <p:clrMapOvr>
    <a:masterClrMapping/>
  </p:clrMapOvr>
  <mc:AlternateContent xmlns:mc="http://schemas.openxmlformats.org/markup-compatibility/2006" xmlns:p14="http://schemas.microsoft.com/office/powerpoint/2010/main">
    <mc:Choice Requires="p14">
      <p:transition spd="slow" p14:dur="2000" advTm="54035"/>
    </mc:Choice>
    <mc:Fallback xmlns="">
      <p:transition spd="slow" advTm="54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E515-BD89-A144-4397-F45B2791C0D1}"/>
              </a:ext>
            </a:extLst>
          </p:cNvPr>
          <p:cNvSpPr>
            <a:spLocks noGrp="1"/>
          </p:cNvSpPr>
          <p:nvPr>
            <p:ph type="title"/>
          </p:nvPr>
        </p:nvSpPr>
        <p:spPr/>
        <p:txBody>
          <a:bodyPr/>
          <a:lstStyle/>
          <a:p>
            <a:r>
              <a:rPr lang="en-US" dirty="0"/>
              <a:t>Sponsorship vs. Organic Performance</a:t>
            </a:r>
          </a:p>
        </p:txBody>
      </p:sp>
      <p:sp>
        <p:nvSpPr>
          <p:cNvPr id="3" name="Content Placeholder 2">
            <a:extLst>
              <a:ext uri="{FF2B5EF4-FFF2-40B4-BE49-F238E27FC236}">
                <a16:creationId xmlns:a16="http://schemas.microsoft.com/office/drawing/2014/main" id="{866A1B23-FFFA-CC56-4CE0-084B4C7454DF}"/>
              </a:ext>
            </a:extLst>
          </p:cNvPr>
          <p:cNvSpPr>
            <a:spLocks noGrp="1"/>
          </p:cNvSpPr>
          <p:nvPr>
            <p:ph sz="half" idx="1"/>
          </p:nvPr>
        </p:nvSpPr>
        <p:spPr/>
        <p:txBody>
          <a:bodyPr/>
          <a:lstStyle/>
          <a:p>
            <a:r>
              <a:rPr lang="en-US" dirty="0"/>
              <a:t>Most consumer purchases are driven by organic products, not paid sponsorships. </a:t>
            </a:r>
          </a:p>
          <a:p>
            <a:r>
              <a:rPr lang="en-US" dirty="0"/>
              <a:t>Sponsorship drives sales but may compromise customer perception.</a:t>
            </a:r>
          </a:p>
        </p:txBody>
      </p:sp>
      <p:pic>
        <p:nvPicPr>
          <p:cNvPr id="6" name="Content Placeholder 5" descr="A graph of a number of products&#10;&#10;AI-generated content may be incorrect.">
            <a:extLst>
              <a:ext uri="{FF2B5EF4-FFF2-40B4-BE49-F238E27FC236}">
                <a16:creationId xmlns:a16="http://schemas.microsoft.com/office/drawing/2014/main" id="{8D539B9F-9C84-9E25-01EC-DD9FAE329A46}"/>
              </a:ext>
            </a:extLst>
          </p:cNvPr>
          <p:cNvPicPr>
            <a:picLocks noGrp="1" noChangeAspect="1"/>
          </p:cNvPicPr>
          <p:nvPr>
            <p:ph sz="half" idx="2"/>
          </p:nvPr>
        </p:nvPicPr>
        <p:blipFill>
          <a:blip r:embed="rId5"/>
          <a:stretch>
            <a:fillRect/>
          </a:stretch>
        </p:blipFill>
        <p:spPr>
          <a:xfrm>
            <a:off x="6524625" y="2339132"/>
            <a:ext cx="4448175" cy="3475136"/>
          </a:xfrm>
        </p:spPr>
      </p:pic>
      <p:pic>
        <p:nvPicPr>
          <p:cNvPr id="10" name="Audio 9">
            <a:extLst>
              <a:ext uri="{FF2B5EF4-FFF2-40B4-BE49-F238E27FC236}">
                <a16:creationId xmlns:a16="http://schemas.microsoft.com/office/drawing/2014/main" id="{3C258251-CADD-3E7A-862F-30BDE0F241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44019380"/>
      </p:ext>
    </p:extLst>
  </p:cSld>
  <p:clrMapOvr>
    <a:masterClrMapping/>
  </p:clrMapOvr>
  <mc:AlternateContent xmlns:mc="http://schemas.openxmlformats.org/markup-compatibility/2006" xmlns:p14="http://schemas.microsoft.com/office/powerpoint/2010/main">
    <mc:Choice Requires="p14">
      <p:transition spd="slow" p14:dur="2000" advTm="34033"/>
    </mc:Choice>
    <mc:Fallback xmlns="">
      <p:transition spd="slow" advTm="34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3CBF-8705-0EB4-9808-D22DD21641F7}"/>
              </a:ext>
            </a:extLst>
          </p:cNvPr>
          <p:cNvSpPr>
            <a:spLocks noGrp="1"/>
          </p:cNvSpPr>
          <p:nvPr>
            <p:ph type="title"/>
          </p:nvPr>
        </p:nvSpPr>
        <p:spPr/>
        <p:txBody>
          <a:bodyPr/>
          <a:lstStyle/>
          <a:p>
            <a:r>
              <a:rPr lang="en-US" dirty="0"/>
              <a:t>Effects of Sponsorship</a:t>
            </a:r>
          </a:p>
        </p:txBody>
      </p:sp>
      <p:sp>
        <p:nvSpPr>
          <p:cNvPr id="3" name="Content Placeholder 2">
            <a:extLst>
              <a:ext uri="{FF2B5EF4-FFF2-40B4-BE49-F238E27FC236}">
                <a16:creationId xmlns:a16="http://schemas.microsoft.com/office/drawing/2014/main" id="{117B4716-3EEB-D174-0C09-2FAC32BEBD74}"/>
              </a:ext>
            </a:extLst>
          </p:cNvPr>
          <p:cNvSpPr>
            <a:spLocks noGrp="1"/>
          </p:cNvSpPr>
          <p:nvPr>
            <p:ph idx="1"/>
          </p:nvPr>
        </p:nvSpPr>
        <p:spPr/>
        <p:txBody>
          <a:bodyPr/>
          <a:lstStyle/>
          <a:p>
            <a:r>
              <a:rPr lang="en-US" dirty="0"/>
              <a:t>Sponsored products sell substantially more in the short term.</a:t>
            </a:r>
          </a:p>
          <a:p>
            <a:pPr lvl="1"/>
            <a:r>
              <a:rPr lang="en-US" dirty="0"/>
              <a:t>Cohen’s d = 1.22</a:t>
            </a:r>
          </a:p>
          <a:p>
            <a:r>
              <a:rPr lang="en-US" dirty="0"/>
              <a:t>Reviews show only minor differences between Sponsored and Organic.</a:t>
            </a:r>
          </a:p>
          <a:p>
            <a:pPr lvl="1"/>
            <a:r>
              <a:rPr lang="en-US" dirty="0"/>
              <a:t>Cohen’s d = 0.08</a:t>
            </a:r>
          </a:p>
          <a:p>
            <a:r>
              <a:rPr lang="en-US" dirty="0"/>
              <a:t>Sponsored products have slightly lower ratings on average.</a:t>
            </a:r>
          </a:p>
          <a:p>
            <a:pPr lvl="1"/>
            <a:r>
              <a:rPr lang="en-US" dirty="0"/>
              <a:t>Cohen’s d = -0.13</a:t>
            </a:r>
          </a:p>
          <a:p>
            <a:r>
              <a:rPr lang="en-US" dirty="0"/>
              <a:t>Sponsorship drives short-term sales, but not long-term engagement, and may affect perceived quality.</a:t>
            </a:r>
          </a:p>
        </p:txBody>
      </p:sp>
      <p:pic>
        <p:nvPicPr>
          <p:cNvPr id="10" name="Audio 9">
            <a:extLst>
              <a:ext uri="{FF2B5EF4-FFF2-40B4-BE49-F238E27FC236}">
                <a16:creationId xmlns:a16="http://schemas.microsoft.com/office/drawing/2014/main" id="{AC6E25E3-DE6B-FFE9-3D22-34E658EADF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1378734"/>
      </p:ext>
    </p:extLst>
  </p:cSld>
  <p:clrMapOvr>
    <a:masterClrMapping/>
  </p:clrMapOvr>
  <mc:AlternateContent xmlns:mc="http://schemas.openxmlformats.org/markup-compatibility/2006" xmlns:p14="http://schemas.microsoft.com/office/powerpoint/2010/main">
    <mc:Choice Requires="p14">
      <p:transition spd="slow" p14:dur="2000" advTm="22185"/>
    </mc:Choice>
    <mc:Fallback xmlns="">
      <p:transition spd="slow" advTm="22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3EE1-7395-2643-9BE8-321586559219}"/>
              </a:ext>
            </a:extLst>
          </p:cNvPr>
          <p:cNvSpPr>
            <a:spLocks noGrp="1"/>
          </p:cNvSpPr>
          <p:nvPr>
            <p:ph type="title"/>
          </p:nvPr>
        </p:nvSpPr>
        <p:spPr/>
        <p:txBody>
          <a:bodyPr/>
          <a:lstStyle/>
          <a:p>
            <a:r>
              <a:rPr lang="en-US" dirty="0"/>
              <a:t>Sustainability Badges</a:t>
            </a:r>
          </a:p>
        </p:txBody>
      </p:sp>
      <p:sp>
        <p:nvSpPr>
          <p:cNvPr id="3" name="Content Placeholder 2">
            <a:extLst>
              <a:ext uri="{FF2B5EF4-FFF2-40B4-BE49-F238E27FC236}">
                <a16:creationId xmlns:a16="http://schemas.microsoft.com/office/drawing/2014/main" id="{73AABF57-12E9-7297-1009-22282A0703FC}"/>
              </a:ext>
            </a:extLst>
          </p:cNvPr>
          <p:cNvSpPr>
            <a:spLocks noGrp="1"/>
          </p:cNvSpPr>
          <p:nvPr>
            <p:ph sz="half" idx="1"/>
          </p:nvPr>
        </p:nvSpPr>
        <p:spPr/>
        <p:txBody>
          <a:bodyPr/>
          <a:lstStyle/>
          <a:p>
            <a:r>
              <a:rPr lang="en-US" dirty="0"/>
              <a:t>Sustainability badges are rare.</a:t>
            </a:r>
          </a:p>
          <a:p>
            <a:r>
              <a:rPr lang="en-US" dirty="0"/>
              <a:t>Over 90% of products carry no badge.</a:t>
            </a:r>
          </a:p>
          <a:p>
            <a:r>
              <a:rPr lang="en-US" dirty="0"/>
              <a:t>A few niche labels like “Small Business” stand out.</a:t>
            </a:r>
          </a:p>
          <a:p>
            <a:endParaRPr lang="en-US" dirty="0"/>
          </a:p>
        </p:txBody>
      </p:sp>
      <p:pic>
        <p:nvPicPr>
          <p:cNvPr id="6" name="Content Placeholder 5" descr="A graph of a number of products&#10;&#10;AI-generated content may be incorrect.">
            <a:extLst>
              <a:ext uri="{FF2B5EF4-FFF2-40B4-BE49-F238E27FC236}">
                <a16:creationId xmlns:a16="http://schemas.microsoft.com/office/drawing/2014/main" id="{600EC199-42E5-C704-2F12-7623F1F1E064}"/>
              </a:ext>
            </a:extLst>
          </p:cNvPr>
          <p:cNvPicPr>
            <a:picLocks noGrp="1" noChangeAspect="1"/>
          </p:cNvPicPr>
          <p:nvPr>
            <p:ph sz="half" idx="2"/>
          </p:nvPr>
        </p:nvPicPr>
        <p:blipFill>
          <a:blip r:embed="rId5"/>
          <a:stretch>
            <a:fillRect/>
          </a:stretch>
        </p:blipFill>
        <p:spPr>
          <a:xfrm>
            <a:off x="6982487" y="2286000"/>
            <a:ext cx="3532451" cy="3581400"/>
          </a:xfrm>
        </p:spPr>
      </p:pic>
      <p:pic>
        <p:nvPicPr>
          <p:cNvPr id="11" name="Audio 10">
            <a:extLst>
              <a:ext uri="{FF2B5EF4-FFF2-40B4-BE49-F238E27FC236}">
                <a16:creationId xmlns:a16="http://schemas.microsoft.com/office/drawing/2014/main" id="{69F588C2-3032-1D89-6F42-00FE89CD64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7370530"/>
      </p:ext>
    </p:extLst>
  </p:cSld>
  <p:clrMapOvr>
    <a:masterClrMapping/>
  </p:clrMapOvr>
  <mc:AlternateContent xmlns:mc="http://schemas.openxmlformats.org/markup-compatibility/2006" xmlns:p14="http://schemas.microsoft.com/office/powerpoint/2010/main">
    <mc:Choice Requires="p14">
      <p:transition spd="slow" p14:dur="2000" advTm="31719"/>
    </mc:Choice>
    <mc:Fallback xmlns="">
      <p:transition spd="slow" advTm="31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8422B-C720-947E-84F5-1BD4D7D95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5CB178-2FED-8CF1-65C6-D689F159AAFF}"/>
              </a:ext>
            </a:extLst>
          </p:cNvPr>
          <p:cNvSpPr>
            <a:spLocks noGrp="1"/>
          </p:cNvSpPr>
          <p:nvPr>
            <p:ph type="title"/>
          </p:nvPr>
        </p:nvSpPr>
        <p:spPr/>
        <p:txBody>
          <a:bodyPr/>
          <a:lstStyle/>
          <a:p>
            <a:r>
              <a:rPr lang="en-US" dirty="0"/>
              <a:t>Effects of Sustainability Badges</a:t>
            </a:r>
          </a:p>
        </p:txBody>
      </p:sp>
      <p:sp>
        <p:nvSpPr>
          <p:cNvPr id="3" name="Content Placeholder 2">
            <a:extLst>
              <a:ext uri="{FF2B5EF4-FFF2-40B4-BE49-F238E27FC236}">
                <a16:creationId xmlns:a16="http://schemas.microsoft.com/office/drawing/2014/main" id="{93D37073-CF68-27A7-CF22-0780FE2CB6F3}"/>
              </a:ext>
            </a:extLst>
          </p:cNvPr>
          <p:cNvSpPr>
            <a:spLocks noGrp="1"/>
          </p:cNvSpPr>
          <p:nvPr>
            <p:ph sz="half" idx="1"/>
          </p:nvPr>
        </p:nvSpPr>
        <p:spPr/>
        <p:txBody>
          <a:bodyPr/>
          <a:lstStyle/>
          <a:p>
            <a:r>
              <a:rPr lang="en-US" dirty="0"/>
              <a:t>Products with and without badges show similar purchase levels.</a:t>
            </a:r>
          </a:p>
          <a:p>
            <a:r>
              <a:rPr lang="en-US" dirty="0"/>
              <a:t>Badges are linked to slightly higher ratings (4.4 vs 4.28).</a:t>
            </a:r>
          </a:p>
          <a:p>
            <a:r>
              <a:rPr lang="en-US" dirty="0"/>
              <a:t>Products with badges accumulate more reviews, suggesting greater trust or perceived quality.</a:t>
            </a:r>
          </a:p>
          <a:p>
            <a:r>
              <a:rPr lang="en-US" dirty="0"/>
              <a:t>Badges appear to shape long-term perception rather than short-term impact.</a:t>
            </a:r>
          </a:p>
          <a:p>
            <a:endParaRPr lang="en-US" dirty="0"/>
          </a:p>
        </p:txBody>
      </p:sp>
      <p:pic>
        <p:nvPicPr>
          <p:cNvPr id="6" name="Content Placeholder 5" descr="A graph of a number of products&#10;&#10;AI-generated content may be incorrect.">
            <a:extLst>
              <a:ext uri="{FF2B5EF4-FFF2-40B4-BE49-F238E27FC236}">
                <a16:creationId xmlns:a16="http://schemas.microsoft.com/office/drawing/2014/main" id="{14E667B2-498D-8AFC-5548-2F18113B2FA7}"/>
              </a:ext>
            </a:extLst>
          </p:cNvPr>
          <p:cNvPicPr>
            <a:picLocks noGrp="1" noChangeAspect="1"/>
          </p:cNvPicPr>
          <p:nvPr>
            <p:ph sz="half" idx="2"/>
          </p:nvPr>
        </p:nvPicPr>
        <p:blipFill>
          <a:blip r:embed="rId5"/>
          <a:stretch>
            <a:fillRect/>
          </a:stretch>
        </p:blipFill>
        <p:spPr>
          <a:xfrm>
            <a:off x="6982487" y="2286000"/>
            <a:ext cx="3532451" cy="3581400"/>
          </a:xfrm>
        </p:spPr>
      </p:pic>
      <p:pic>
        <p:nvPicPr>
          <p:cNvPr id="10" name="Audio 9">
            <a:extLst>
              <a:ext uri="{FF2B5EF4-FFF2-40B4-BE49-F238E27FC236}">
                <a16:creationId xmlns:a16="http://schemas.microsoft.com/office/drawing/2014/main" id="{FFCEA5AE-7C88-BBBF-B0F0-08C7BBD19D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18190578"/>
      </p:ext>
    </p:extLst>
  </p:cSld>
  <p:clrMapOvr>
    <a:masterClrMapping/>
  </p:clrMapOvr>
  <mc:AlternateContent xmlns:mc="http://schemas.openxmlformats.org/markup-compatibility/2006" xmlns:p14="http://schemas.microsoft.com/office/powerpoint/2010/main">
    <mc:Choice Requires="p14">
      <p:transition spd="slow" p14:dur="2000" advTm="22282"/>
    </mc:Choice>
    <mc:Fallback xmlns="">
      <p:transition spd="slow" advTm="22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2786-87FA-0BAB-FFCE-DB018CE67B6A}"/>
              </a:ext>
            </a:extLst>
          </p:cNvPr>
          <p:cNvSpPr>
            <a:spLocks noGrp="1"/>
          </p:cNvSpPr>
          <p:nvPr>
            <p:ph type="title"/>
          </p:nvPr>
        </p:nvSpPr>
        <p:spPr/>
        <p:txBody>
          <a:bodyPr/>
          <a:lstStyle/>
          <a:p>
            <a:r>
              <a:rPr lang="en-US" dirty="0"/>
              <a:t>Coupons</a:t>
            </a:r>
          </a:p>
        </p:txBody>
      </p:sp>
      <p:pic>
        <p:nvPicPr>
          <p:cNvPr id="6" name="Content Placeholder 5" descr="A bar graph with blue and orange bars&#10;&#10;AI-generated content may be incorrect.">
            <a:extLst>
              <a:ext uri="{FF2B5EF4-FFF2-40B4-BE49-F238E27FC236}">
                <a16:creationId xmlns:a16="http://schemas.microsoft.com/office/drawing/2014/main" id="{53159CDD-5278-3F1C-5171-C0D80FAADFAA}"/>
              </a:ext>
            </a:extLst>
          </p:cNvPr>
          <p:cNvPicPr>
            <a:picLocks noGrp="1" noChangeAspect="1"/>
          </p:cNvPicPr>
          <p:nvPr>
            <p:ph sz="half" idx="1"/>
          </p:nvPr>
        </p:nvPicPr>
        <p:blipFill>
          <a:blip r:embed="rId5"/>
          <a:stretch>
            <a:fillRect/>
          </a:stretch>
        </p:blipFill>
        <p:spPr>
          <a:xfrm>
            <a:off x="1371600" y="2380959"/>
            <a:ext cx="4448175" cy="3391481"/>
          </a:xfrm>
        </p:spPr>
      </p:pic>
      <p:sp>
        <p:nvSpPr>
          <p:cNvPr id="4" name="Content Placeholder 3">
            <a:extLst>
              <a:ext uri="{FF2B5EF4-FFF2-40B4-BE49-F238E27FC236}">
                <a16:creationId xmlns:a16="http://schemas.microsoft.com/office/drawing/2014/main" id="{9C851293-F4D0-3FDC-31AA-11653A185876}"/>
              </a:ext>
            </a:extLst>
          </p:cNvPr>
          <p:cNvSpPr>
            <a:spLocks noGrp="1"/>
          </p:cNvSpPr>
          <p:nvPr>
            <p:ph sz="half" idx="2"/>
          </p:nvPr>
        </p:nvSpPr>
        <p:spPr/>
        <p:txBody>
          <a:bodyPr/>
          <a:lstStyle/>
          <a:p>
            <a:r>
              <a:rPr lang="en-US" dirty="0"/>
              <a:t>Coupons are rare: only 4.6% of products offer them.</a:t>
            </a:r>
          </a:p>
          <a:p>
            <a:r>
              <a:rPr lang="en-US" dirty="0"/>
              <a:t>Most sellers rely on base pricing rather than discounts.</a:t>
            </a:r>
          </a:p>
          <a:p>
            <a:r>
              <a:rPr lang="en-US" dirty="0"/>
              <a:t>Imbalance matters for modeling, as predicting “no coupon” would be correct most of the time.</a:t>
            </a:r>
          </a:p>
        </p:txBody>
      </p:sp>
      <p:pic>
        <p:nvPicPr>
          <p:cNvPr id="13" name="Audio 12">
            <a:extLst>
              <a:ext uri="{FF2B5EF4-FFF2-40B4-BE49-F238E27FC236}">
                <a16:creationId xmlns:a16="http://schemas.microsoft.com/office/drawing/2014/main" id="{3E645AFE-4E75-DF4D-3F43-5235376923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86915502"/>
      </p:ext>
    </p:extLst>
  </p:cSld>
  <p:clrMapOvr>
    <a:masterClrMapping/>
  </p:clrMapOvr>
  <mc:AlternateContent xmlns:mc="http://schemas.openxmlformats.org/markup-compatibility/2006" xmlns:p14="http://schemas.microsoft.com/office/powerpoint/2010/main">
    <mc:Choice Requires="p14">
      <p:transition spd="slow" p14:dur="2000" advTm="21900"/>
    </mc:Choice>
    <mc:Fallback xmlns="">
      <p:transition spd="slow" advTm="21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975E-D799-8E16-ECDF-BE694AC79797}"/>
              </a:ext>
            </a:extLst>
          </p:cNvPr>
          <p:cNvSpPr>
            <a:spLocks noGrp="1"/>
          </p:cNvSpPr>
          <p:nvPr>
            <p:ph type="title"/>
          </p:nvPr>
        </p:nvSpPr>
        <p:spPr/>
        <p:txBody>
          <a:bodyPr/>
          <a:lstStyle/>
          <a:p>
            <a:r>
              <a:rPr lang="en-US" dirty="0"/>
              <a:t>Effects of Coupons</a:t>
            </a:r>
          </a:p>
        </p:txBody>
      </p:sp>
      <p:sp>
        <p:nvSpPr>
          <p:cNvPr id="3" name="Content Placeholder 2">
            <a:extLst>
              <a:ext uri="{FF2B5EF4-FFF2-40B4-BE49-F238E27FC236}">
                <a16:creationId xmlns:a16="http://schemas.microsoft.com/office/drawing/2014/main" id="{1AF80FDB-F673-9D11-0DED-57865655247B}"/>
              </a:ext>
            </a:extLst>
          </p:cNvPr>
          <p:cNvSpPr>
            <a:spLocks noGrp="1"/>
          </p:cNvSpPr>
          <p:nvPr>
            <p:ph sz="half" idx="1"/>
          </p:nvPr>
        </p:nvSpPr>
        <p:spPr>
          <a:xfrm>
            <a:off x="1219200" y="1899138"/>
            <a:ext cx="5134708" cy="4642339"/>
          </a:xfrm>
        </p:spPr>
        <p:txBody>
          <a:bodyPr>
            <a:normAutofit/>
          </a:bodyPr>
          <a:lstStyle/>
          <a:p>
            <a:r>
              <a:rPr lang="en-US" dirty="0"/>
              <a:t>Products without coupons show significantly higher purchase activity.</a:t>
            </a:r>
          </a:p>
          <a:p>
            <a:r>
              <a:rPr lang="en-US" dirty="0"/>
              <a:t>Median purchases:</a:t>
            </a:r>
          </a:p>
          <a:p>
            <a:pPr lvl="1"/>
            <a:r>
              <a:rPr lang="en-US" dirty="0"/>
              <a:t>Coupon = 50</a:t>
            </a:r>
          </a:p>
          <a:p>
            <a:pPr lvl="1"/>
            <a:r>
              <a:rPr lang="en-US" dirty="0"/>
              <a:t>No coupon = 100</a:t>
            </a:r>
          </a:p>
          <a:p>
            <a:r>
              <a:rPr lang="en-US" dirty="0"/>
              <a:t>Statistical tests confirm strong, significant difference.</a:t>
            </a:r>
          </a:p>
          <a:p>
            <a:r>
              <a:rPr lang="en-US" dirty="0"/>
              <a:t>Small effect size (Cohen’s d = 0.21) means that non-coupon products have a slight advantage.</a:t>
            </a:r>
          </a:p>
          <a:p>
            <a:r>
              <a:rPr lang="en-US" dirty="0"/>
              <a:t>Coupons do not boost overall sales volume, even though some couponed products still dominate at the top end.</a:t>
            </a:r>
          </a:p>
        </p:txBody>
      </p:sp>
      <p:pic>
        <p:nvPicPr>
          <p:cNvPr id="6" name="Content Placeholder 5" descr="A graph of a comparison between two coupons&#10;&#10;AI-generated content may be incorrect.">
            <a:extLst>
              <a:ext uri="{FF2B5EF4-FFF2-40B4-BE49-F238E27FC236}">
                <a16:creationId xmlns:a16="http://schemas.microsoft.com/office/drawing/2014/main" id="{3E932FB7-DBF3-39A5-E379-82D890D0E1FA}"/>
              </a:ext>
            </a:extLst>
          </p:cNvPr>
          <p:cNvPicPr>
            <a:picLocks noGrp="1" noChangeAspect="1"/>
          </p:cNvPicPr>
          <p:nvPr>
            <p:ph sz="half" idx="2"/>
          </p:nvPr>
        </p:nvPicPr>
        <p:blipFill>
          <a:blip r:embed="rId5"/>
          <a:srcRect t="1806"/>
          <a:stretch>
            <a:fillRect/>
          </a:stretch>
        </p:blipFill>
        <p:spPr>
          <a:xfrm>
            <a:off x="6524625" y="2468880"/>
            <a:ext cx="4448175" cy="3275885"/>
          </a:xfrm>
        </p:spPr>
      </p:pic>
      <p:pic>
        <p:nvPicPr>
          <p:cNvPr id="9" name="Audio 8">
            <a:extLst>
              <a:ext uri="{FF2B5EF4-FFF2-40B4-BE49-F238E27FC236}">
                <a16:creationId xmlns:a16="http://schemas.microsoft.com/office/drawing/2014/main" id="{544F7608-4E8B-5C0B-0674-D5BCF51516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19051533"/>
      </p:ext>
    </p:extLst>
  </p:cSld>
  <p:clrMapOvr>
    <a:masterClrMapping/>
  </p:clrMapOvr>
  <mc:AlternateContent xmlns:mc="http://schemas.openxmlformats.org/markup-compatibility/2006">
    <mc:Choice xmlns:p14="http://schemas.microsoft.com/office/powerpoint/2010/main" Requires="p14">
      <p:transition spd="slow" p14:dur="2000" advTm="40719"/>
    </mc:Choice>
    <mc:Fallback>
      <p:transition spd="slow" advTm="40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E8A96-23A7-58C0-07AA-E1C4015DAB22}"/>
              </a:ext>
            </a:extLst>
          </p:cNvPr>
          <p:cNvSpPr>
            <a:spLocks noGrp="1"/>
          </p:cNvSpPr>
          <p:nvPr>
            <p:ph type="title"/>
          </p:nvPr>
        </p:nvSpPr>
        <p:spPr>
          <a:xfrm>
            <a:off x="1023562" y="685800"/>
            <a:ext cx="10493524" cy="1485900"/>
          </a:xfrm>
        </p:spPr>
        <p:txBody>
          <a:bodyPr>
            <a:normAutofit/>
          </a:bodyPr>
          <a:lstStyle/>
          <a:p>
            <a:r>
              <a:rPr lang="en-US" dirty="0"/>
              <a:t>Ratings</a:t>
            </a:r>
          </a:p>
        </p:txBody>
      </p:sp>
      <p:sp>
        <p:nvSpPr>
          <p:cNvPr id="12" name="Rectangle 11">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Content Placeholder 8">
            <a:extLst>
              <a:ext uri="{FF2B5EF4-FFF2-40B4-BE49-F238E27FC236}">
                <a16:creationId xmlns:a16="http://schemas.microsoft.com/office/drawing/2014/main" id="{BC22383F-349C-A8F2-00C2-A81CAA4697F2}"/>
              </a:ext>
            </a:extLst>
          </p:cNvPr>
          <p:cNvSpPr>
            <a:spLocks noGrp="1"/>
          </p:cNvSpPr>
          <p:nvPr>
            <p:ph idx="1"/>
          </p:nvPr>
        </p:nvSpPr>
        <p:spPr>
          <a:xfrm>
            <a:off x="1023562" y="2286000"/>
            <a:ext cx="5072437" cy="3581400"/>
          </a:xfrm>
        </p:spPr>
        <p:txBody>
          <a:bodyPr>
            <a:normAutofit/>
          </a:bodyPr>
          <a:lstStyle/>
          <a:p>
            <a:r>
              <a:rPr lang="en-US" sz="1800" dirty="0"/>
              <a:t>Ratings are highly skewed toward positive values.</a:t>
            </a:r>
          </a:p>
          <a:p>
            <a:r>
              <a:rPr lang="en-US" sz="1800" dirty="0"/>
              <a:t>Most cluster between 4.0-5.0, with a sharp spike around 4.5-4.8.</a:t>
            </a:r>
          </a:p>
          <a:p>
            <a:r>
              <a:rPr lang="en-US" sz="1800" dirty="0"/>
              <a:t>Negative ratings (below 3.0) are extremely rare.</a:t>
            </a:r>
          </a:p>
          <a:p>
            <a:r>
              <a:rPr lang="en-US" sz="1800" dirty="0"/>
              <a:t>Ratings reflect general satisfaction but have limited predictive power.</a:t>
            </a:r>
          </a:p>
          <a:p>
            <a:r>
              <a:rPr lang="en-US" sz="1800" dirty="0"/>
              <a:t>Best used as a supporting feature rather than a main predictor.</a:t>
            </a:r>
          </a:p>
        </p:txBody>
      </p:sp>
      <p:pic>
        <p:nvPicPr>
          <p:cNvPr id="5" name="Content Placeholder 4" descr="A graph of rating distribution&#10;&#10;AI-generated content may be incorrect.">
            <a:extLst>
              <a:ext uri="{FF2B5EF4-FFF2-40B4-BE49-F238E27FC236}">
                <a16:creationId xmlns:a16="http://schemas.microsoft.com/office/drawing/2014/main" id="{5EF75A42-7EBC-0E28-734A-BB2938A0331B}"/>
              </a:ext>
            </a:extLst>
          </p:cNvPr>
          <p:cNvPicPr>
            <a:picLocks noChangeAspect="1"/>
          </p:cNvPicPr>
          <p:nvPr/>
        </p:nvPicPr>
        <p:blipFill>
          <a:blip r:embed="rId5"/>
          <a:stretch>
            <a:fillRect/>
          </a:stretch>
        </p:blipFill>
        <p:spPr>
          <a:xfrm>
            <a:off x="6663962" y="2350235"/>
            <a:ext cx="4600802" cy="3542618"/>
          </a:xfrm>
          <a:prstGeom prst="rect">
            <a:avLst/>
          </a:prstGeom>
        </p:spPr>
      </p:pic>
      <p:pic>
        <p:nvPicPr>
          <p:cNvPr id="7" name="Audio 6">
            <a:extLst>
              <a:ext uri="{FF2B5EF4-FFF2-40B4-BE49-F238E27FC236}">
                <a16:creationId xmlns:a16="http://schemas.microsoft.com/office/drawing/2014/main" id="{508EC2E2-03F8-DB6C-6A5D-3ABD841C42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30298456"/>
      </p:ext>
    </p:extLst>
  </p:cSld>
  <p:clrMapOvr>
    <a:masterClrMapping/>
  </p:clrMapOvr>
  <mc:AlternateContent xmlns:mc="http://schemas.openxmlformats.org/markup-compatibility/2006" xmlns:p14="http://schemas.microsoft.com/office/powerpoint/2010/main">
    <mc:Choice Requires="p14">
      <p:transition spd="slow" p14:dur="2000" advTm="32618"/>
    </mc:Choice>
    <mc:Fallback xmlns="">
      <p:transition spd="slow" advTm="32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9811</TotalTime>
  <Words>2880</Words>
  <Application>Microsoft Macintosh PowerPoint</Application>
  <PresentationFormat>Widescreen</PresentationFormat>
  <Paragraphs>197</Paragraphs>
  <Slides>21</Slides>
  <Notes>21</Notes>
  <HiddenSlides>0</HiddenSlides>
  <MMClips>21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Aptos</vt:lpstr>
      <vt:lpstr>Franklin Gothic Book</vt:lpstr>
      <vt:lpstr>Crop</vt:lpstr>
      <vt:lpstr>Predicting Sales Trends and Consumer Preferences on Amazon</vt:lpstr>
      <vt:lpstr>Dataset Overview</vt:lpstr>
      <vt:lpstr>Sponsorship vs. Organic Performance</vt:lpstr>
      <vt:lpstr>Effects of Sponsorship</vt:lpstr>
      <vt:lpstr>Sustainability Badges</vt:lpstr>
      <vt:lpstr>Effects of Sustainability Badges</vt:lpstr>
      <vt:lpstr>Coupons</vt:lpstr>
      <vt:lpstr>Effects of Coupons</vt:lpstr>
      <vt:lpstr>Ratings</vt:lpstr>
      <vt:lpstr>Number of Reviews</vt:lpstr>
      <vt:lpstr>Effects of Reviews</vt:lpstr>
      <vt:lpstr>Ratings vs Reviews</vt:lpstr>
      <vt:lpstr>Pricing</vt:lpstr>
      <vt:lpstr>Ratings Across Price Ranges</vt:lpstr>
      <vt:lpstr>Best Seller Badges</vt:lpstr>
      <vt:lpstr>Effects of Best Seller Badges</vt:lpstr>
      <vt:lpstr>Random Forest Model</vt:lpstr>
      <vt:lpstr>Random Forest Model</vt:lpstr>
      <vt:lpstr>Gradient Boosting Model</vt:lpstr>
      <vt:lpstr>Gradient Boosting Model</vt:lpstr>
      <vt:lpstr>Key Insights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Picinich</dc:creator>
  <cp:lastModifiedBy>Emily Picinich</cp:lastModifiedBy>
  <cp:revision>7</cp:revision>
  <dcterms:created xsi:type="dcterms:W3CDTF">2025-09-21T21:58:11Z</dcterms:created>
  <dcterms:modified xsi:type="dcterms:W3CDTF">2025-10-03T20:37:19Z</dcterms:modified>
</cp:coreProperties>
</file>